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20"/>
  </p:notesMasterIdLst>
  <p:handoutMasterIdLst>
    <p:handoutMasterId r:id="rId21"/>
  </p:handoutMasterIdLst>
  <p:sldIdLst>
    <p:sldId id="549" r:id="rId3"/>
    <p:sldId id="586" r:id="rId4"/>
    <p:sldId id="584" r:id="rId5"/>
    <p:sldId id="537" r:id="rId6"/>
    <p:sldId id="553" r:id="rId7"/>
    <p:sldId id="587" r:id="rId8"/>
    <p:sldId id="569" r:id="rId9"/>
    <p:sldId id="585" r:id="rId10"/>
    <p:sldId id="577" r:id="rId11"/>
    <p:sldId id="578" r:id="rId12"/>
    <p:sldId id="579" r:id="rId13"/>
    <p:sldId id="580" r:id="rId14"/>
    <p:sldId id="581" r:id="rId15"/>
    <p:sldId id="576" r:id="rId16"/>
    <p:sldId id="575" r:id="rId17"/>
    <p:sldId id="588" r:id="rId18"/>
    <p:sldId id="58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FF"/>
    <a:srgbClr val="0000FF"/>
    <a:srgbClr val="008000"/>
    <a:srgbClr val="FF0000"/>
    <a:srgbClr val="FFE07D"/>
    <a:srgbClr val="66FF33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73" autoAdjust="0"/>
  </p:normalViewPr>
  <p:slideViewPr>
    <p:cSldViewPr>
      <p:cViewPr varScale="1">
        <p:scale>
          <a:sx n="105" d="100"/>
          <a:sy n="105" d="100"/>
        </p:scale>
        <p:origin x="192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chultb1\AppData\Local\Microsoft\Windows\INetCache\Content.Outlook\LZI3MKLN\Power%20Plant%20Deliverie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Monthly Average</a:t>
            </a:r>
          </a:p>
          <a:p>
            <a:pPr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en-US" sz="1200" baseline="0" dirty="0">
                <a:latin typeface="Arial" panose="020B0604020202020204" pitchFamily="34" charset="0"/>
                <a:cs typeface="Arial" panose="020B0604020202020204" pitchFamily="34" charset="0"/>
              </a:rPr>
              <a:t> 2019 - December 2024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  <c:spPr>
        <a:ln>
          <a:solidFill>
            <a:srgbClr val="166F78"/>
          </a:solidFill>
        </a:ln>
      </c:spPr>
    </c:title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'Mo Avg Data'!$D$1</c:f>
              <c:strCache>
                <c:ptCount val="1"/>
                <c:pt idx="0">
                  <c:v>BWEC</c:v>
                </c:pt>
              </c:strCache>
            </c:strRef>
          </c:tx>
          <c:spPr>
            <a:solidFill>
              <a:srgbClr val="0070C0"/>
            </a:solidFill>
            <a:ln w="38100">
              <a:solidFill>
                <a:srgbClr val="0070C0"/>
              </a:solidFill>
            </a:ln>
          </c:spPr>
          <c:invertIfNegative val="0"/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Data'!$D$2:$D$73</c:f>
              <c:numCache>
                <c:formatCode>_(* #,##0_);_(* \(#,##0\);_(* "-"??_);_(@_)</c:formatCode>
                <c:ptCount val="7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18436.233333333334</c:v>
                </c:pt>
                <c:pt idx="35">
                  <c:v>0</c:v>
                </c:pt>
                <c:pt idx="36">
                  <c:v>19475.225806451614</c:v>
                </c:pt>
                <c:pt idx="37">
                  <c:v>18464.321428571428</c:v>
                </c:pt>
                <c:pt idx="38">
                  <c:v>27842.483870967742</c:v>
                </c:pt>
                <c:pt idx="39">
                  <c:v>67164.03333333334</c:v>
                </c:pt>
                <c:pt idx="40">
                  <c:v>17197.935483870966</c:v>
                </c:pt>
                <c:pt idx="41">
                  <c:v>161092</c:v>
                </c:pt>
                <c:pt idx="42">
                  <c:v>146311.90322580645</c:v>
                </c:pt>
                <c:pt idx="43">
                  <c:v>147134.80645161291</c:v>
                </c:pt>
                <c:pt idx="44">
                  <c:v>150186.93333333332</c:v>
                </c:pt>
                <c:pt idx="45">
                  <c:v>141388.51612903227</c:v>
                </c:pt>
                <c:pt idx="46">
                  <c:v>123338.3</c:v>
                </c:pt>
                <c:pt idx="47">
                  <c:v>91234.709677419349</c:v>
                </c:pt>
                <c:pt idx="48">
                  <c:v>139551.35483870967</c:v>
                </c:pt>
                <c:pt idx="49">
                  <c:v>137412.5</c:v>
                </c:pt>
                <c:pt idx="50">
                  <c:v>164785.4193548387</c:v>
                </c:pt>
                <c:pt idx="51">
                  <c:v>90291.6</c:v>
                </c:pt>
                <c:pt idx="52">
                  <c:v>101060.54838709677</c:v>
                </c:pt>
                <c:pt idx="53">
                  <c:v>166612.93333333332</c:v>
                </c:pt>
                <c:pt idx="54">
                  <c:v>172279.83870967742</c:v>
                </c:pt>
                <c:pt idx="55">
                  <c:v>170304.90322580645</c:v>
                </c:pt>
                <c:pt idx="56">
                  <c:v>169657.76666666666</c:v>
                </c:pt>
                <c:pt idx="57">
                  <c:v>170292.54838709679</c:v>
                </c:pt>
                <c:pt idx="58">
                  <c:v>69511.866666666669</c:v>
                </c:pt>
                <c:pt idx="59">
                  <c:v>174118.19354838709</c:v>
                </c:pt>
                <c:pt idx="60">
                  <c:v>161572.70967741936</c:v>
                </c:pt>
                <c:pt idx="61">
                  <c:v>164917</c:v>
                </c:pt>
                <c:pt idx="62">
                  <c:v>107667.80645161291</c:v>
                </c:pt>
                <c:pt idx="63">
                  <c:v>32681.933333333334</c:v>
                </c:pt>
                <c:pt idx="64">
                  <c:v>170768.64516129033</c:v>
                </c:pt>
                <c:pt idx="65">
                  <c:v>172209.16666666666</c:v>
                </c:pt>
                <c:pt idx="66">
                  <c:v>165942.29032258064</c:v>
                </c:pt>
                <c:pt idx="67">
                  <c:v>172694.83870967742</c:v>
                </c:pt>
                <c:pt idx="68">
                  <c:v>145792.6</c:v>
                </c:pt>
                <c:pt idx="69">
                  <c:v>96090.580645161288</c:v>
                </c:pt>
                <c:pt idx="70">
                  <c:v>175460.13333333333</c:v>
                </c:pt>
                <c:pt idx="71">
                  <c:v>175205.77419354839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97-4412-8B22-7BEEBD429986}"/>
            </c:ext>
          </c:extLst>
        </c:ser>
        <c:ser>
          <c:idx val="0"/>
          <c:order val="1"/>
          <c:tx>
            <c:strRef>
              <c:f>'Mo Avg Data'!$C$1</c:f>
              <c:strCache>
                <c:ptCount val="1"/>
                <c:pt idx="0">
                  <c:v>SJEC</c:v>
                </c:pt>
              </c:strCache>
            </c:strRef>
          </c:tx>
          <c:spPr>
            <a:solidFill>
              <a:schemeClr val="accent6"/>
            </a:solidFill>
            <a:ln w="38100">
              <a:solidFill>
                <a:schemeClr val="accent6"/>
              </a:solidFill>
            </a:ln>
          </c:spPr>
          <c:invertIfNegative val="0"/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Data'!$C$2:$C$73</c:f>
              <c:numCache>
                <c:formatCode>_(* #,##0_);_(* \(#,##0\);_(* "-"??_);_(@_)</c:formatCode>
                <c:ptCount val="72"/>
                <c:pt idx="0">
                  <c:v>110322.58064516129</c:v>
                </c:pt>
                <c:pt idx="1">
                  <c:v>103473.21428571429</c:v>
                </c:pt>
                <c:pt idx="2">
                  <c:v>110406.93548387097</c:v>
                </c:pt>
                <c:pt idx="3">
                  <c:v>76846.166666666672</c:v>
                </c:pt>
                <c:pt idx="4">
                  <c:v>107998.93548387097</c:v>
                </c:pt>
                <c:pt idx="5">
                  <c:v>105500</c:v>
                </c:pt>
                <c:pt idx="6">
                  <c:v>110049.41935483871</c:v>
                </c:pt>
                <c:pt idx="7">
                  <c:v>105495.96774193548</c:v>
                </c:pt>
                <c:pt idx="8">
                  <c:v>113194.86666666667</c:v>
                </c:pt>
                <c:pt idx="9">
                  <c:v>85819.354838709682</c:v>
                </c:pt>
                <c:pt idx="10">
                  <c:v>113084.43333333333</c:v>
                </c:pt>
                <c:pt idx="11">
                  <c:v>102414.70967741935</c:v>
                </c:pt>
                <c:pt idx="12">
                  <c:v>112800</c:v>
                </c:pt>
                <c:pt idx="13">
                  <c:v>117020.68965517242</c:v>
                </c:pt>
                <c:pt idx="14">
                  <c:v>105329.03225806452</c:v>
                </c:pt>
                <c:pt idx="15">
                  <c:v>35680</c:v>
                </c:pt>
                <c:pt idx="16">
                  <c:v>39451.483870967742</c:v>
                </c:pt>
                <c:pt idx="17">
                  <c:v>98880</c:v>
                </c:pt>
                <c:pt idx="18">
                  <c:v>107577.06451612903</c:v>
                </c:pt>
                <c:pt idx="19">
                  <c:v>101109.67741935483</c:v>
                </c:pt>
                <c:pt idx="20">
                  <c:v>77083.433333333334</c:v>
                </c:pt>
                <c:pt idx="21">
                  <c:v>85432.258064516136</c:v>
                </c:pt>
                <c:pt idx="22">
                  <c:v>70526.666666666672</c:v>
                </c:pt>
                <c:pt idx="23">
                  <c:v>104443.90322580645</c:v>
                </c:pt>
                <c:pt idx="24">
                  <c:v>114929.03225806452</c:v>
                </c:pt>
                <c:pt idx="25">
                  <c:v>115992.35714285714</c:v>
                </c:pt>
                <c:pt idx="26">
                  <c:v>93022.645161290318</c:v>
                </c:pt>
                <c:pt idx="27">
                  <c:v>33680</c:v>
                </c:pt>
                <c:pt idx="28">
                  <c:v>90517.032258064515</c:v>
                </c:pt>
                <c:pt idx="29">
                  <c:v>75512.933333333334</c:v>
                </c:pt>
                <c:pt idx="30">
                  <c:v>87741.93548387097</c:v>
                </c:pt>
                <c:pt idx="31">
                  <c:v>105000</c:v>
                </c:pt>
                <c:pt idx="32">
                  <c:v>83520</c:v>
                </c:pt>
                <c:pt idx="33">
                  <c:v>78296.645161290318</c:v>
                </c:pt>
                <c:pt idx="34">
                  <c:v>52703.3</c:v>
                </c:pt>
                <c:pt idx="35">
                  <c:v>68242.838709677424</c:v>
                </c:pt>
                <c:pt idx="36">
                  <c:v>103492.35483870968</c:v>
                </c:pt>
                <c:pt idx="37">
                  <c:v>90214.28571428571</c:v>
                </c:pt>
                <c:pt idx="38">
                  <c:v>90673.548387096773</c:v>
                </c:pt>
                <c:pt idx="39">
                  <c:v>92970.166666666672</c:v>
                </c:pt>
                <c:pt idx="40">
                  <c:v>70309.677419354834</c:v>
                </c:pt>
                <c:pt idx="41">
                  <c:v>89366.666666666672</c:v>
                </c:pt>
                <c:pt idx="42">
                  <c:v>100767.29032258065</c:v>
                </c:pt>
                <c:pt idx="43">
                  <c:v>101496.77419354839</c:v>
                </c:pt>
                <c:pt idx="44">
                  <c:v>112960</c:v>
                </c:pt>
                <c:pt idx="45">
                  <c:v>115271.74193548386</c:v>
                </c:pt>
                <c:pt idx="46">
                  <c:v>54720.633333333331</c:v>
                </c:pt>
                <c:pt idx="47">
                  <c:v>110707.16129032258</c:v>
                </c:pt>
                <c:pt idx="48">
                  <c:v>114161.29032258065</c:v>
                </c:pt>
                <c:pt idx="49">
                  <c:v>109814.28571428571</c:v>
                </c:pt>
                <c:pt idx="50">
                  <c:v>42019.354838709674</c:v>
                </c:pt>
                <c:pt idx="51">
                  <c:v>0</c:v>
                </c:pt>
                <c:pt idx="52">
                  <c:v>79574.483870967742</c:v>
                </c:pt>
                <c:pt idx="53">
                  <c:v>115120</c:v>
                </c:pt>
                <c:pt idx="54">
                  <c:v>114904.35483870968</c:v>
                </c:pt>
                <c:pt idx="55">
                  <c:v>112490.32258064517</c:v>
                </c:pt>
                <c:pt idx="56">
                  <c:v>112633.73333333334</c:v>
                </c:pt>
                <c:pt idx="57">
                  <c:v>80845.032258064515</c:v>
                </c:pt>
                <c:pt idx="58">
                  <c:v>118940</c:v>
                </c:pt>
                <c:pt idx="59">
                  <c:v>118507.09677419355</c:v>
                </c:pt>
                <c:pt idx="60">
                  <c:v>117139.87096774194</c:v>
                </c:pt>
                <c:pt idx="61">
                  <c:v>116268.6551724138</c:v>
                </c:pt>
                <c:pt idx="62">
                  <c:v>96477.612903225803</c:v>
                </c:pt>
                <c:pt idx="63">
                  <c:v>55306.666666666664</c:v>
                </c:pt>
                <c:pt idx="64">
                  <c:v>100277.87096774194</c:v>
                </c:pt>
                <c:pt idx="65">
                  <c:v>110180</c:v>
                </c:pt>
                <c:pt idx="66">
                  <c:v>112935.48387096774</c:v>
                </c:pt>
                <c:pt idx="67">
                  <c:v>112296.77419354839</c:v>
                </c:pt>
                <c:pt idx="68">
                  <c:v>114300</c:v>
                </c:pt>
                <c:pt idx="69">
                  <c:v>116245.16129032258</c:v>
                </c:pt>
                <c:pt idx="70">
                  <c:v>87146.666666666672</c:v>
                </c:pt>
                <c:pt idx="71">
                  <c:v>110806.45161290323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97-4412-8B22-7BEEBD429986}"/>
            </c:ext>
          </c:extLst>
        </c:ser>
        <c:ser>
          <c:idx val="1"/>
          <c:order val="2"/>
          <c:tx>
            <c:strRef>
              <c:f>'Mo Avg Data'!$E$1</c:f>
              <c:strCache>
                <c:ptCount val="1"/>
                <c:pt idx="0">
                  <c:v>GEC</c:v>
                </c:pt>
              </c:strCache>
            </c:strRef>
          </c:tx>
          <c:spPr>
            <a:solidFill>
              <a:srgbClr val="166F78"/>
            </a:solidFill>
            <a:ln w="38100">
              <a:solidFill>
                <a:srgbClr val="166F78"/>
              </a:solidFill>
            </a:ln>
          </c:spPr>
          <c:invertIfNegative val="0"/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Data'!$E$2:$E$73</c:f>
              <c:numCache>
                <c:formatCode>_(* #,##0_);_(* \(#,##0\);_(* "-"??_);_(@_)</c:formatCode>
                <c:ptCount val="72"/>
                <c:pt idx="0">
                  <c:v>66362</c:v>
                </c:pt>
                <c:pt idx="1">
                  <c:v>76861.75</c:v>
                </c:pt>
                <c:pt idx="2">
                  <c:v>71693.258064516136</c:v>
                </c:pt>
                <c:pt idx="3">
                  <c:v>10052.833333333334</c:v>
                </c:pt>
                <c:pt idx="4">
                  <c:v>0</c:v>
                </c:pt>
                <c:pt idx="5">
                  <c:v>5479.833333333333</c:v>
                </c:pt>
                <c:pt idx="6">
                  <c:v>91916.483870967742</c:v>
                </c:pt>
                <c:pt idx="7">
                  <c:v>67791.516129032258</c:v>
                </c:pt>
                <c:pt idx="8">
                  <c:v>49281.26666666667</c:v>
                </c:pt>
                <c:pt idx="9">
                  <c:v>16379.548387096775</c:v>
                </c:pt>
                <c:pt idx="10">
                  <c:v>64505.366666666669</c:v>
                </c:pt>
                <c:pt idx="11">
                  <c:v>48317.838709677417</c:v>
                </c:pt>
                <c:pt idx="12">
                  <c:v>42420.93548387097</c:v>
                </c:pt>
                <c:pt idx="13">
                  <c:v>71690.137931034478</c:v>
                </c:pt>
                <c:pt idx="14">
                  <c:v>52526.451612903227</c:v>
                </c:pt>
                <c:pt idx="15">
                  <c:v>0</c:v>
                </c:pt>
                <c:pt idx="16">
                  <c:v>8323.5806451612898</c:v>
                </c:pt>
                <c:pt idx="17">
                  <c:v>57629.133333333331</c:v>
                </c:pt>
                <c:pt idx="18">
                  <c:v>79422</c:v>
                </c:pt>
                <c:pt idx="19">
                  <c:v>69789.096774193546</c:v>
                </c:pt>
                <c:pt idx="20">
                  <c:v>49832.166666666664</c:v>
                </c:pt>
                <c:pt idx="21">
                  <c:v>33850.225806451614</c:v>
                </c:pt>
                <c:pt idx="22">
                  <c:v>23916.400000000001</c:v>
                </c:pt>
                <c:pt idx="23">
                  <c:v>63567.193548387098</c:v>
                </c:pt>
                <c:pt idx="24">
                  <c:v>65456.322580645159</c:v>
                </c:pt>
                <c:pt idx="25">
                  <c:v>78518.78571428571</c:v>
                </c:pt>
                <c:pt idx="26">
                  <c:v>31103.290322580644</c:v>
                </c:pt>
                <c:pt idx="27">
                  <c:v>0</c:v>
                </c:pt>
                <c:pt idx="28">
                  <c:v>12009.58064516129</c:v>
                </c:pt>
                <c:pt idx="29">
                  <c:v>52136.666666666664</c:v>
                </c:pt>
                <c:pt idx="30">
                  <c:v>49097.645161290326</c:v>
                </c:pt>
                <c:pt idx="31">
                  <c:v>102542.06451612903</c:v>
                </c:pt>
                <c:pt idx="32">
                  <c:v>28918.266666666666</c:v>
                </c:pt>
                <c:pt idx="33">
                  <c:v>41016.096774193546</c:v>
                </c:pt>
                <c:pt idx="34">
                  <c:v>66546.100000000006</c:v>
                </c:pt>
                <c:pt idx="35">
                  <c:v>62768.161290322583</c:v>
                </c:pt>
                <c:pt idx="36">
                  <c:v>97545.193548387091</c:v>
                </c:pt>
                <c:pt idx="37">
                  <c:v>81116.96428571429</c:v>
                </c:pt>
                <c:pt idx="38">
                  <c:v>46465.903225806454</c:v>
                </c:pt>
                <c:pt idx="39">
                  <c:v>0</c:v>
                </c:pt>
                <c:pt idx="40">
                  <c:v>0</c:v>
                </c:pt>
                <c:pt idx="41">
                  <c:v>1487.1333333333334</c:v>
                </c:pt>
                <c:pt idx="42">
                  <c:v>419.61290322580646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29772.633333333335</c:v>
                </c:pt>
                <c:pt idx="47">
                  <c:v>81723.193548387091</c:v>
                </c:pt>
                <c:pt idx="48">
                  <c:v>68766.967741935485</c:v>
                </c:pt>
                <c:pt idx="49">
                  <c:v>41060.321428571428</c:v>
                </c:pt>
                <c:pt idx="50">
                  <c:v>50451.354838709674</c:v>
                </c:pt>
                <c:pt idx="51">
                  <c:v>12626.7</c:v>
                </c:pt>
                <c:pt idx="52">
                  <c:v>37494.612903225803</c:v>
                </c:pt>
                <c:pt idx="53">
                  <c:v>92152.1</c:v>
                </c:pt>
                <c:pt idx="54">
                  <c:v>122814.90322580645</c:v>
                </c:pt>
                <c:pt idx="55">
                  <c:v>100366.80645161291</c:v>
                </c:pt>
                <c:pt idx="56">
                  <c:v>92754.866666666669</c:v>
                </c:pt>
                <c:pt idx="57">
                  <c:v>56699.580645161288</c:v>
                </c:pt>
                <c:pt idx="58">
                  <c:v>84620.866666666669</c:v>
                </c:pt>
                <c:pt idx="59">
                  <c:v>82846.516129032258</c:v>
                </c:pt>
                <c:pt idx="60">
                  <c:v>99822.193548387091</c:v>
                </c:pt>
                <c:pt idx="61">
                  <c:v>94972.137931034478</c:v>
                </c:pt>
                <c:pt idx="62">
                  <c:v>67674.645161290318</c:v>
                </c:pt>
                <c:pt idx="63">
                  <c:v>79039.866666666669</c:v>
                </c:pt>
                <c:pt idx="64">
                  <c:v>87267.741935483864</c:v>
                </c:pt>
                <c:pt idx="65">
                  <c:v>79949.666666666672</c:v>
                </c:pt>
                <c:pt idx="66">
                  <c:v>124589.80645161291</c:v>
                </c:pt>
                <c:pt idx="67">
                  <c:v>102344.64516129032</c:v>
                </c:pt>
                <c:pt idx="68">
                  <c:v>119145.73333333334</c:v>
                </c:pt>
                <c:pt idx="69">
                  <c:v>36977.580645161288</c:v>
                </c:pt>
                <c:pt idx="70">
                  <c:v>68554.53333333334</c:v>
                </c:pt>
                <c:pt idx="71">
                  <c:v>86416.548387096773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97-4412-8B22-7BEEBD429986}"/>
            </c:ext>
          </c:extLst>
        </c:ser>
        <c:ser>
          <c:idx val="4"/>
          <c:order val="3"/>
          <c:tx>
            <c:strRef>
              <c:f>'Mo Avg Data'!$B$1</c:f>
              <c:strCache>
                <c:ptCount val="1"/>
                <c:pt idx="0">
                  <c:v>Jackson</c:v>
                </c:pt>
              </c:strCache>
            </c:strRef>
          </c:tx>
          <c:spPr>
            <a:solidFill>
              <a:srgbClr val="55CBBD"/>
            </a:solidFill>
            <a:ln w="38100">
              <a:solidFill>
                <a:srgbClr val="55CBBD"/>
              </a:solidFill>
            </a:ln>
          </c:spPr>
          <c:invertIfNegative val="0"/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Data'!$B$2:$B$73</c:f>
              <c:numCache>
                <c:formatCode>_(* #,##0_);_(* \(#,##0\);_(* "-"??_);_(@_)</c:formatCode>
                <c:ptCount val="72"/>
                <c:pt idx="0">
                  <c:v>49343.774193548386</c:v>
                </c:pt>
                <c:pt idx="1">
                  <c:v>25361.571428571428</c:v>
                </c:pt>
                <c:pt idx="2">
                  <c:v>44592.290322580644</c:v>
                </c:pt>
                <c:pt idx="3">
                  <c:v>54942.6</c:v>
                </c:pt>
                <c:pt idx="4">
                  <c:v>46420.580645161288</c:v>
                </c:pt>
                <c:pt idx="5">
                  <c:v>45557.666666666664</c:v>
                </c:pt>
                <c:pt idx="6">
                  <c:v>56449.387096774197</c:v>
                </c:pt>
                <c:pt idx="7">
                  <c:v>120809.29032258065</c:v>
                </c:pt>
                <c:pt idx="8">
                  <c:v>46331.23333333333</c:v>
                </c:pt>
                <c:pt idx="9">
                  <c:v>56419.903225806454</c:v>
                </c:pt>
                <c:pt idx="10">
                  <c:v>53497.066666666666</c:v>
                </c:pt>
                <c:pt idx="11">
                  <c:v>42659.483870967742</c:v>
                </c:pt>
                <c:pt idx="12">
                  <c:v>56734.548387096773</c:v>
                </c:pt>
                <c:pt idx="13">
                  <c:v>11984.689655172413</c:v>
                </c:pt>
                <c:pt idx="14">
                  <c:v>41184.193548387098</c:v>
                </c:pt>
                <c:pt idx="15">
                  <c:v>5844.8666666666668</c:v>
                </c:pt>
                <c:pt idx="16">
                  <c:v>4435.5483870967746</c:v>
                </c:pt>
                <c:pt idx="17">
                  <c:v>46998.7</c:v>
                </c:pt>
                <c:pt idx="18">
                  <c:v>57073.774193548386</c:v>
                </c:pt>
                <c:pt idx="19">
                  <c:v>51019.483870967742</c:v>
                </c:pt>
                <c:pt idx="20">
                  <c:v>34460.833333333336</c:v>
                </c:pt>
                <c:pt idx="21">
                  <c:v>60179.096774193546</c:v>
                </c:pt>
                <c:pt idx="22">
                  <c:v>58457.566666666666</c:v>
                </c:pt>
                <c:pt idx="23">
                  <c:v>52681.032258064515</c:v>
                </c:pt>
                <c:pt idx="24">
                  <c:v>29499.870967741936</c:v>
                </c:pt>
                <c:pt idx="25">
                  <c:v>53302.75</c:v>
                </c:pt>
                <c:pt idx="26">
                  <c:v>35469.516129032258</c:v>
                </c:pt>
                <c:pt idx="27">
                  <c:v>8154</c:v>
                </c:pt>
                <c:pt idx="28">
                  <c:v>50481.806451612902</c:v>
                </c:pt>
                <c:pt idx="29">
                  <c:v>57910.533333333333</c:v>
                </c:pt>
                <c:pt idx="30">
                  <c:v>61359.225806451614</c:v>
                </c:pt>
                <c:pt idx="31">
                  <c:v>70912.93548387097</c:v>
                </c:pt>
                <c:pt idx="32">
                  <c:v>62480.333333333336</c:v>
                </c:pt>
                <c:pt idx="33">
                  <c:v>62543.290322580644</c:v>
                </c:pt>
                <c:pt idx="34">
                  <c:v>63585.3</c:v>
                </c:pt>
                <c:pt idx="35">
                  <c:v>20457</c:v>
                </c:pt>
                <c:pt idx="36">
                  <c:v>65252.322580645159</c:v>
                </c:pt>
                <c:pt idx="37">
                  <c:v>57113</c:v>
                </c:pt>
                <c:pt idx="38">
                  <c:v>41473.193548387098</c:v>
                </c:pt>
                <c:pt idx="39">
                  <c:v>11130.933333333332</c:v>
                </c:pt>
                <c:pt idx="40">
                  <c:v>54486.741935483871</c:v>
                </c:pt>
                <c:pt idx="41">
                  <c:v>61694.066666666666</c:v>
                </c:pt>
                <c:pt idx="42">
                  <c:v>67914.096774193546</c:v>
                </c:pt>
                <c:pt idx="43">
                  <c:v>72680.419354838712</c:v>
                </c:pt>
                <c:pt idx="44">
                  <c:v>45009.666666666664</c:v>
                </c:pt>
                <c:pt idx="45">
                  <c:v>34193.322580645159</c:v>
                </c:pt>
                <c:pt idx="46">
                  <c:v>73088.866666666669</c:v>
                </c:pt>
                <c:pt idx="47">
                  <c:v>57051.06451612903</c:v>
                </c:pt>
                <c:pt idx="48">
                  <c:v>26347.548387096773</c:v>
                </c:pt>
                <c:pt idx="49">
                  <c:v>20506.428571428572</c:v>
                </c:pt>
                <c:pt idx="50">
                  <c:v>29427.258064516129</c:v>
                </c:pt>
                <c:pt idx="51">
                  <c:v>55811.333333333336</c:v>
                </c:pt>
                <c:pt idx="52">
                  <c:v>55252.580645161288</c:v>
                </c:pt>
                <c:pt idx="53">
                  <c:v>45405.833333333336</c:v>
                </c:pt>
                <c:pt idx="54">
                  <c:v>68737.870967741939</c:v>
                </c:pt>
                <c:pt idx="55">
                  <c:v>63189.161290322583</c:v>
                </c:pt>
                <c:pt idx="56">
                  <c:v>33907.699999999997</c:v>
                </c:pt>
                <c:pt idx="57">
                  <c:v>34283.483870967742</c:v>
                </c:pt>
                <c:pt idx="58">
                  <c:v>61460.633333333331</c:v>
                </c:pt>
                <c:pt idx="59">
                  <c:v>29685.806451612902</c:v>
                </c:pt>
                <c:pt idx="60">
                  <c:v>39484.225806451614</c:v>
                </c:pt>
                <c:pt idx="61">
                  <c:v>10333.965517241379</c:v>
                </c:pt>
                <c:pt idx="62">
                  <c:v>23985.258064516129</c:v>
                </c:pt>
                <c:pt idx="63">
                  <c:v>47826.2</c:v>
                </c:pt>
                <c:pt idx="64">
                  <c:v>51049</c:v>
                </c:pt>
                <c:pt idx="65">
                  <c:v>41830.333333333336</c:v>
                </c:pt>
                <c:pt idx="66">
                  <c:v>78574.322580645166</c:v>
                </c:pt>
                <c:pt idx="67">
                  <c:v>61355.225806451614</c:v>
                </c:pt>
                <c:pt idx="68">
                  <c:v>53007.666666666664</c:v>
                </c:pt>
                <c:pt idx="69">
                  <c:v>38067.741935483871</c:v>
                </c:pt>
                <c:pt idx="70">
                  <c:v>63957.333333333336</c:v>
                </c:pt>
                <c:pt idx="71">
                  <c:v>37330.354838709674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97-4412-8B22-7BEEBD429986}"/>
            </c:ext>
          </c:extLst>
        </c:ser>
        <c:ser>
          <c:idx val="3"/>
          <c:order val="4"/>
          <c:tx>
            <c:strRef>
              <c:f>'Mo Avg Data'!$F$1</c:f>
              <c:strCache>
                <c:ptCount val="1"/>
                <c:pt idx="0">
                  <c:v>Eastern Pow</c:v>
                </c:pt>
              </c:strCache>
            </c:strRef>
          </c:tx>
          <c:spPr>
            <a:solidFill>
              <a:srgbClr val="7030A0"/>
            </a:solidFill>
            <a:ln w="38100">
              <a:solidFill>
                <a:srgbClr val="7030A0"/>
              </a:solidFill>
            </a:ln>
          </c:spPr>
          <c:invertIfNegative val="0"/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Data'!$F$2:$F$73</c:f>
              <c:numCache>
                <c:formatCode>_(* #,##0_);_(* \(#,##0\);_(* "-"??_);_(@_)</c:formatCode>
                <c:ptCount val="72"/>
                <c:pt idx="0">
                  <c:v>5901.4193548387093</c:v>
                </c:pt>
                <c:pt idx="1">
                  <c:v>4753</c:v>
                </c:pt>
                <c:pt idx="2">
                  <c:v>5482.2580645161288</c:v>
                </c:pt>
                <c:pt idx="3">
                  <c:v>652.36666666666667</c:v>
                </c:pt>
                <c:pt idx="4">
                  <c:v>882.48387096774195</c:v>
                </c:pt>
                <c:pt idx="5">
                  <c:v>2007.2333333333333</c:v>
                </c:pt>
                <c:pt idx="6">
                  <c:v>7196.0967741935483</c:v>
                </c:pt>
                <c:pt idx="7">
                  <c:v>3192.2580645161293</c:v>
                </c:pt>
                <c:pt idx="8">
                  <c:v>1720.9333333333334</c:v>
                </c:pt>
                <c:pt idx="9">
                  <c:v>0</c:v>
                </c:pt>
                <c:pt idx="10">
                  <c:v>2617.4</c:v>
                </c:pt>
                <c:pt idx="11">
                  <c:v>3596.7419354838707</c:v>
                </c:pt>
                <c:pt idx="12">
                  <c:v>6202.5806451612907</c:v>
                </c:pt>
                <c:pt idx="13">
                  <c:v>2210.344827586207</c:v>
                </c:pt>
                <c:pt idx="14">
                  <c:v>0</c:v>
                </c:pt>
                <c:pt idx="15">
                  <c:v>0</c:v>
                </c:pt>
                <c:pt idx="16">
                  <c:v>492.06451612903226</c:v>
                </c:pt>
                <c:pt idx="17">
                  <c:v>2365</c:v>
                </c:pt>
                <c:pt idx="18">
                  <c:v>5835.1612903225805</c:v>
                </c:pt>
                <c:pt idx="19">
                  <c:v>4067.9677419354839</c:v>
                </c:pt>
                <c:pt idx="20">
                  <c:v>47.4</c:v>
                </c:pt>
                <c:pt idx="21">
                  <c:v>472.64516129032256</c:v>
                </c:pt>
                <c:pt idx="22">
                  <c:v>189.66666666666666</c:v>
                </c:pt>
                <c:pt idx="23">
                  <c:v>3442.9677419354839</c:v>
                </c:pt>
                <c:pt idx="24">
                  <c:v>2309.8387096774195</c:v>
                </c:pt>
                <c:pt idx="25">
                  <c:v>9937.7857142857138</c:v>
                </c:pt>
                <c:pt idx="26">
                  <c:v>0</c:v>
                </c:pt>
                <c:pt idx="27">
                  <c:v>0</c:v>
                </c:pt>
                <c:pt idx="28">
                  <c:v>379.06451612903226</c:v>
                </c:pt>
                <c:pt idx="29">
                  <c:v>6365.333333333333</c:v>
                </c:pt>
                <c:pt idx="30">
                  <c:v>3763.516129032258</c:v>
                </c:pt>
                <c:pt idx="31">
                  <c:v>18690.645161290322</c:v>
                </c:pt>
                <c:pt idx="32">
                  <c:v>833.6</c:v>
                </c:pt>
                <c:pt idx="33">
                  <c:v>10668.548387096775</c:v>
                </c:pt>
                <c:pt idx="34">
                  <c:v>9830.7000000000007</c:v>
                </c:pt>
                <c:pt idx="35">
                  <c:v>5600.7419354838712</c:v>
                </c:pt>
                <c:pt idx="36">
                  <c:v>18113.548387096773</c:v>
                </c:pt>
                <c:pt idx="37">
                  <c:v>11802.285714285714</c:v>
                </c:pt>
                <c:pt idx="38">
                  <c:v>3776.2580645161293</c:v>
                </c:pt>
                <c:pt idx="39">
                  <c:v>3509.3333333333335</c:v>
                </c:pt>
                <c:pt idx="40">
                  <c:v>3920.0645161290322</c:v>
                </c:pt>
                <c:pt idx="41">
                  <c:v>7377.5333333333338</c:v>
                </c:pt>
                <c:pt idx="42">
                  <c:v>10552.709677419354</c:v>
                </c:pt>
                <c:pt idx="43">
                  <c:v>12075.290322580646</c:v>
                </c:pt>
                <c:pt idx="44">
                  <c:v>6894</c:v>
                </c:pt>
                <c:pt idx="45">
                  <c:v>2815.8709677419356</c:v>
                </c:pt>
                <c:pt idx="46">
                  <c:v>1810.7</c:v>
                </c:pt>
                <c:pt idx="47">
                  <c:v>6056.3548387096771</c:v>
                </c:pt>
                <c:pt idx="48">
                  <c:v>328.29032258064518</c:v>
                </c:pt>
                <c:pt idx="49">
                  <c:v>1684.5</c:v>
                </c:pt>
                <c:pt idx="50">
                  <c:v>0</c:v>
                </c:pt>
                <c:pt idx="51">
                  <c:v>0</c:v>
                </c:pt>
                <c:pt idx="52">
                  <c:v>806.70967741935488</c:v>
                </c:pt>
                <c:pt idx="53">
                  <c:v>8838.3333333333339</c:v>
                </c:pt>
                <c:pt idx="54">
                  <c:v>18408.709677419356</c:v>
                </c:pt>
                <c:pt idx="55">
                  <c:v>4205.7419354838712</c:v>
                </c:pt>
                <c:pt idx="56">
                  <c:v>4892.6333333333332</c:v>
                </c:pt>
                <c:pt idx="57">
                  <c:v>4985.9677419354839</c:v>
                </c:pt>
                <c:pt idx="58">
                  <c:v>1295.3333333333333</c:v>
                </c:pt>
                <c:pt idx="59">
                  <c:v>2369.2580645161293</c:v>
                </c:pt>
                <c:pt idx="60">
                  <c:v>12509.322580645161</c:v>
                </c:pt>
                <c:pt idx="61">
                  <c:v>3743.2413793103447</c:v>
                </c:pt>
                <c:pt idx="62">
                  <c:v>6921.9032258064517</c:v>
                </c:pt>
                <c:pt idx="63">
                  <c:v>4264.6000000000004</c:v>
                </c:pt>
                <c:pt idx="64">
                  <c:v>6763.7741935483873</c:v>
                </c:pt>
                <c:pt idx="65">
                  <c:v>7587.4333333333334</c:v>
                </c:pt>
                <c:pt idx="66">
                  <c:v>15084.838709677419</c:v>
                </c:pt>
                <c:pt idx="67">
                  <c:v>12034.064516129032</c:v>
                </c:pt>
                <c:pt idx="68">
                  <c:v>3882.7</c:v>
                </c:pt>
                <c:pt idx="69">
                  <c:v>6424.4838709677415</c:v>
                </c:pt>
                <c:pt idx="70">
                  <c:v>1929.5666666666666</c:v>
                </c:pt>
                <c:pt idx="71">
                  <c:v>4671.1612903225805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97-4412-8B22-7BEEBD429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7877120"/>
        <c:axId val="517887104"/>
      </c:barChart>
      <c:lineChart>
        <c:grouping val="standard"/>
        <c:varyColors val="0"/>
        <c:ser>
          <c:idx val="5"/>
          <c:order val="5"/>
          <c:tx>
            <c:strRef>
              <c:f>'Mo Avg Data'!$G$1</c:f>
              <c:strCache>
                <c:ptCount val="1"/>
                <c:pt idx="0">
                  <c:v>Yearly Avg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'Mo Avg Data'!$A$2:$A$73</c:f>
              <c:numCache>
                <c:formatCode>[$-409]mmm\-yy;@</c:formatCode>
                <c:ptCount val="72"/>
                <c:pt idx="0">
                  <c:v>43484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43679</c:v>
                </c:pt>
                <c:pt idx="8">
                  <c:v>43711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43892</c:v>
                </c:pt>
                <c:pt idx="15">
                  <c:v>43924</c:v>
                </c:pt>
                <c:pt idx="16">
                  <c:v>43955</c:v>
                </c:pt>
                <c:pt idx="17">
                  <c:v>43983</c:v>
                </c:pt>
                <c:pt idx="18">
                  <c:v>44014</c:v>
                </c:pt>
                <c:pt idx="19">
                  <c:v>44045</c:v>
                </c:pt>
                <c:pt idx="20">
                  <c:v>44076</c:v>
                </c:pt>
                <c:pt idx="21">
                  <c:v>44107</c:v>
                </c:pt>
                <c:pt idx="22">
                  <c:v>44138</c:v>
                </c:pt>
                <c:pt idx="23">
                  <c:v>44169</c:v>
                </c:pt>
                <c:pt idx="24">
                  <c:v>44200</c:v>
                </c:pt>
                <c:pt idx="25">
                  <c:v>44231</c:v>
                </c:pt>
                <c:pt idx="26">
                  <c:v>44262</c:v>
                </c:pt>
                <c:pt idx="27">
                  <c:v>44293</c:v>
                </c:pt>
                <c:pt idx="28">
                  <c:v>44324</c:v>
                </c:pt>
                <c:pt idx="29">
                  <c:v>44355</c:v>
                </c:pt>
                <c:pt idx="30">
                  <c:v>44386</c:v>
                </c:pt>
                <c:pt idx="31">
                  <c:v>44417</c:v>
                </c:pt>
                <c:pt idx="32">
                  <c:v>44448</c:v>
                </c:pt>
                <c:pt idx="33">
                  <c:v>44479</c:v>
                </c:pt>
                <c:pt idx="34">
                  <c:v>44510</c:v>
                </c:pt>
                <c:pt idx="35">
                  <c:v>44541</c:v>
                </c:pt>
                <c:pt idx="36">
                  <c:v>44572</c:v>
                </c:pt>
                <c:pt idx="37">
                  <c:v>44603</c:v>
                </c:pt>
                <c:pt idx="38">
                  <c:v>44634</c:v>
                </c:pt>
                <c:pt idx="39">
                  <c:v>44665</c:v>
                </c:pt>
                <c:pt idx="40">
                  <c:v>44696</c:v>
                </c:pt>
                <c:pt idx="41">
                  <c:v>44727</c:v>
                </c:pt>
                <c:pt idx="42">
                  <c:v>44758</c:v>
                </c:pt>
                <c:pt idx="43">
                  <c:v>44789</c:v>
                </c:pt>
                <c:pt idx="44">
                  <c:v>44820</c:v>
                </c:pt>
                <c:pt idx="45">
                  <c:v>44851</c:v>
                </c:pt>
                <c:pt idx="46">
                  <c:v>44882</c:v>
                </c:pt>
                <c:pt idx="47">
                  <c:v>44913</c:v>
                </c:pt>
                <c:pt idx="48">
                  <c:v>44944</c:v>
                </c:pt>
                <c:pt idx="49">
                  <c:v>44975</c:v>
                </c:pt>
                <c:pt idx="50">
                  <c:v>45006</c:v>
                </c:pt>
                <c:pt idx="51">
                  <c:v>45037</c:v>
                </c:pt>
                <c:pt idx="52">
                  <c:v>45068</c:v>
                </c:pt>
                <c:pt idx="53">
                  <c:v>45099</c:v>
                </c:pt>
                <c:pt idx="54">
                  <c:v>45130</c:v>
                </c:pt>
                <c:pt idx="55">
                  <c:v>45161</c:v>
                </c:pt>
                <c:pt idx="56">
                  <c:v>45192</c:v>
                </c:pt>
                <c:pt idx="57">
                  <c:v>45223</c:v>
                </c:pt>
                <c:pt idx="58">
                  <c:v>45254</c:v>
                </c:pt>
                <c:pt idx="59">
                  <c:v>45285</c:v>
                </c:pt>
                <c:pt idx="60">
                  <c:v>45316</c:v>
                </c:pt>
                <c:pt idx="61">
                  <c:v>45347</c:v>
                </c:pt>
                <c:pt idx="62">
                  <c:v>45378</c:v>
                </c:pt>
                <c:pt idx="63">
                  <c:v>45409</c:v>
                </c:pt>
                <c:pt idx="64">
                  <c:v>45440</c:v>
                </c:pt>
                <c:pt idx="65">
                  <c:v>45471</c:v>
                </c:pt>
                <c:pt idx="66">
                  <c:v>45502</c:v>
                </c:pt>
                <c:pt idx="67">
                  <c:v>45533</c:v>
                </c:pt>
                <c:pt idx="68">
                  <c:v>45564</c:v>
                </c:pt>
                <c:pt idx="69">
                  <c:v>45595</c:v>
                </c:pt>
                <c:pt idx="70">
                  <c:v>45626</c:v>
                </c:pt>
                <c:pt idx="71">
                  <c:v>45657</c:v>
                </c:pt>
              </c:numCache>
            </c:numRef>
          </c:cat>
          <c:val>
            <c:numRef>
              <c:f>'Mo Avg Data'!$G$2:$G$73</c:f>
              <c:numCache>
                <c:formatCode>_(* #,##0_);_(* \(#,##0\);_(* "-"??_);_(@_)</c:formatCode>
                <c:ptCount val="72"/>
                <c:pt idx="0">
                  <c:v>207802.94320916539</c:v>
                </c:pt>
                <c:pt idx="1">
                  <c:v>207802.94320916539</c:v>
                </c:pt>
                <c:pt idx="2">
                  <c:v>207802.94320916539</c:v>
                </c:pt>
                <c:pt idx="3">
                  <c:v>207802.94320916539</c:v>
                </c:pt>
                <c:pt idx="4">
                  <c:v>207802.94320916539</c:v>
                </c:pt>
                <c:pt idx="5">
                  <c:v>207802.94320916539</c:v>
                </c:pt>
                <c:pt idx="6">
                  <c:v>207802.94320916539</c:v>
                </c:pt>
                <c:pt idx="7">
                  <c:v>207802.94320916539</c:v>
                </c:pt>
                <c:pt idx="8">
                  <c:v>207802.94320916539</c:v>
                </c:pt>
                <c:pt idx="9">
                  <c:v>207802.94320916539</c:v>
                </c:pt>
                <c:pt idx="10">
                  <c:v>207802.94320916539</c:v>
                </c:pt>
                <c:pt idx="11">
                  <c:v>207802.94320916539</c:v>
                </c:pt>
                <c:pt idx="12">
                  <c:v>176223.47192868622</c:v>
                </c:pt>
                <c:pt idx="13">
                  <c:v>176223.47192868622</c:v>
                </c:pt>
                <c:pt idx="14">
                  <c:v>176223.47192868622</c:v>
                </c:pt>
                <c:pt idx="15">
                  <c:v>176223.47192868622</c:v>
                </c:pt>
                <c:pt idx="16">
                  <c:v>176223.47192868622</c:v>
                </c:pt>
                <c:pt idx="17">
                  <c:v>176223.47192868622</c:v>
                </c:pt>
                <c:pt idx="18">
                  <c:v>176223.47192868622</c:v>
                </c:pt>
                <c:pt idx="19">
                  <c:v>176223.47192868622</c:v>
                </c:pt>
                <c:pt idx="20">
                  <c:v>176223.47192868622</c:v>
                </c:pt>
                <c:pt idx="21">
                  <c:v>176223.47192868622</c:v>
                </c:pt>
                <c:pt idx="22">
                  <c:v>176223.47192868622</c:v>
                </c:pt>
                <c:pt idx="23">
                  <c:v>176223.47192868622</c:v>
                </c:pt>
                <c:pt idx="24">
                  <c:v>187687.0224078341</c:v>
                </c:pt>
                <c:pt idx="25">
                  <c:v>187687.0224078341</c:v>
                </c:pt>
                <c:pt idx="26">
                  <c:v>187687.0224078341</c:v>
                </c:pt>
                <c:pt idx="27">
                  <c:v>187687.0224078341</c:v>
                </c:pt>
                <c:pt idx="28">
                  <c:v>187687.0224078341</c:v>
                </c:pt>
                <c:pt idx="29">
                  <c:v>187687.0224078341</c:v>
                </c:pt>
                <c:pt idx="30">
                  <c:v>187687.0224078341</c:v>
                </c:pt>
                <c:pt idx="31">
                  <c:v>187687.0224078341</c:v>
                </c:pt>
                <c:pt idx="32">
                  <c:v>187687.0224078341</c:v>
                </c:pt>
                <c:pt idx="33">
                  <c:v>187687.0224078341</c:v>
                </c:pt>
                <c:pt idx="34">
                  <c:v>187687.0224078341</c:v>
                </c:pt>
                <c:pt idx="35">
                  <c:v>187687.0224078341</c:v>
                </c:pt>
                <c:pt idx="36">
                  <c:v>276008.64562211983</c:v>
                </c:pt>
                <c:pt idx="37">
                  <c:v>276008.64562211983</c:v>
                </c:pt>
                <c:pt idx="38">
                  <c:v>276008.64562211983</c:v>
                </c:pt>
                <c:pt idx="39">
                  <c:v>276008.64562211983</c:v>
                </c:pt>
                <c:pt idx="40">
                  <c:v>276008.64562211983</c:v>
                </c:pt>
                <c:pt idx="41">
                  <c:v>276008.64562211983</c:v>
                </c:pt>
                <c:pt idx="42">
                  <c:v>276008.64562211983</c:v>
                </c:pt>
                <c:pt idx="43">
                  <c:v>276008.64562211983</c:v>
                </c:pt>
                <c:pt idx="44">
                  <c:v>276008.64562211983</c:v>
                </c:pt>
                <c:pt idx="45">
                  <c:v>276008.64562211983</c:v>
                </c:pt>
                <c:pt idx="46">
                  <c:v>276008.64562211983</c:v>
                </c:pt>
                <c:pt idx="47">
                  <c:v>276008.64562211983</c:v>
                </c:pt>
                <c:pt idx="48">
                  <c:v>354948.01166794676</c:v>
                </c:pt>
                <c:pt idx="49">
                  <c:v>354948.01166794676</c:v>
                </c:pt>
                <c:pt idx="50">
                  <c:v>354948.01166794676</c:v>
                </c:pt>
                <c:pt idx="51">
                  <c:v>354948.01166794676</c:v>
                </c:pt>
                <c:pt idx="52">
                  <c:v>354948.01166794676</c:v>
                </c:pt>
                <c:pt idx="53">
                  <c:v>354948.01166794676</c:v>
                </c:pt>
                <c:pt idx="54">
                  <c:v>354948.01166794676</c:v>
                </c:pt>
                <c:pt idx="55">
                  <c:v>354948.01166794676</c:v>
                </c:pt>
                <c:pt idx="56">
                  <c:v>354948.01166794676</c:v>
                </c:pt>
                <c:pt idx="57">
                  <c:v>354948.01166794676</c:v>
                </c:pt>
                <c:pt idx="58">
                  <c:v>354948.01166794676</c:v>
                </c:pt>
                <c:pt idx="59">
                  <c:v>354948.01166794676</c:v>
                </c:pt>
                <c:pt idx="60">
                  <c:v>389146.54247311829</c:v>
                </c:pt>
                <c:pt idx="61">
                  <c:v>389146.54247311829</c:v>
                </c:pt>
                <c:pt idx="62">
                  <c:v>389146.54247311829</c:v>
                </c:pt>
                <c:pt idx="63">
                  <c:v>389146.54247311829</c:v>
                </c:pt>
                <c:pt idx="64">
                  <c:v>389146.54247311829</c:v>
                </c:pt>
                <c:pt idx="65">
                  <c:v>389146.54247311829</c:v>
                </c:pt>
                <c:pt idx="66">
                  <c:v>389146.54247311829</c:v>
                </c:pt>
                <c:pt idx="67">
                  <c:v>389146.54247311829</c:v>
                </c:pt>
                <c:pt idx="68">
                  <c:v>389146.54247311829</c:v>
                </c:pt>
                <c:pt idx="69">
                  <c:v>389146.54247311829</c:v>
                </c:pt>
                <c:pt idx="70">
                  <c:v>389146.54247311829</c:v>
                </c:pt>
                <c:pt idx="71">
                  <c:v>389146.54247311829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97-4412-8B22-7BEEBD4299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877120"/>
        <c:axId val="517887104"/>
      </c:lineChart>
      <c:dateAx>
        <c:axId val="517877120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517887104"/>
        <c:crosses val="autoZero"/>
        <c:auto val="1"/>
        <c:lblOffset val="100"/>
        <c:baseTimeUnit val="months"/>
        <c:majorUnit val="1"/>
        <c:majorTimeUnit val="months"/>
      </c:dateAx>
      <c:valAx>
        <c:axId val="517887104"/>
        <c:scaling>
          <c:orientation val="minMax"/>
          <c:max val="500000"/>
          <c:min val="0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517877120"/>
        <c:crosses val="autoZero"/>
        <c:crossBetween val="between"/>
        <c:majorUnit val="50000"/>
        <c:minorUnit val="25000"/>
      </c:valAx>
      <c:spPr>
        <a:gradFill>
          <a:gsLst>
            <a:gs pos="0">
              <a:schemeClr val="bg1">
                <a:lumMod val="85000"/>
              </a:schemeClr>
            </a:gs>
            <a:gs pos="7001">
              <a:srgbClr val="E6E6E6"/>
            </a:gs>
            <a:gs pos="0">
              <a:srgbClr val="7D8496">
                <a:lumMod val="36000"/>
                <a:lumOff val="64000"/>
              </a:srgbClr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</a:gradFill>
      </c:spPr>
    </c:plotArea>
    <c:legend>
      <c:legendPos val="b"/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73" y="2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/>
          <a:lstStyle>
            <a:lvl1pPr algn="r">
              <a:defRPr sz="1200"/>
            </a:lvl1pPr>
          </a:lstStyle>
          <a:p>
            <a:fld id="{08B98275-BA72-4A6A-A3ED-B7F33B9EA1F4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848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73" y="8829848"/>
            <a:ext cx="3038155" cy="464978"/>
          </a:xfrm>
          <a:prstGeom prst="rect">
            <a:avLst/>
          </a:prstGeom>
        </p:spPr>
        <p:txBody>
          <a:bodyPr vert="horz" lIns="90675" tIns="45337" rIns="90675" bIns="45337" rtlCol="0" anchor="b"/>
          <a:lstStyle>
            <a:lvl1pPr algn="r">
              <a:defRPr sz="1200"/>
            </a:lvl1pPr>
          </a:lstStyle>
          <a:p>
            <a:fld id="{920FBB29-36D9-439F-B2BD-8028E55C41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764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10" tIns="45704" rIns="91410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0"/>
            <a:ext cx="3038475" cy="465138"/>
          </a:xfrm>
          <a:prstGeom prst="rect">
            <a:avLst/>
          </a:prstGeom>
        </p:spPr>
        <p:txBody>
          <a:bodyPr vert="horz" lIns="91410" tIns="45704" rIns="91410" bIns="45704" rtlCol="0"/>
          <a:lstStyle>
            <a:lvl1pPr algn="r">
              <a:defRPr sz="1200"/>
            </a:lvl1pPr>
          </a:lstStyle>
          <a:p>
            <a:fld id="{1A4BE4C7-81D1-4DB0-93DC-482F267A711E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0" tIns="45704" rIns="91410" bIns="4570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9"/>
            <a:ext cx="5607050" cy="4183063"/>
          </a:xfrm>
          <a:prstGeom prst="rect">
            <a:avLst/>
          </a:prstGeom>
        </p:spPr>
        <p:txBody>
          <a:bodyPr vert="horz" lIns="91410" tIns="45704" rIns="91410" bIns="457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10" tIns="45704" rIns="91410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5"/>
            <a:ext cx="3038475" cy="465138"/>
          </a:xfrm>
          <a:prstGeom prst="rect">
            <a:avLst/>
          </a:prstGeom>
        </p:spPr>
        <p:txBody>
          <a:bodyPr vert="horz" lIns="91410" tIns="45704" rIns="91410" bIns="45704" rtlCol="0" anchor="b"/>
          <a:lstStyle>
            <a:lvl1pPr algn="r">
              <a:defRPr sz="1200"/>
            </a:lvl1pPr>
          </a:lstStyle>
          <a:p>
            <a:fld id="{6F0EC934-6A83-40FF-A376-7C1BCDD6CD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0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074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3059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4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096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5520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4A911B54-A636-8420-522B-E3AFA4DCC0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A2DE39-0501-4B75-8C6B-97C97D2DEE93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FBBCD46-08FA-E3F8-B0A2-126813EBD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17C6F057-AB7C-2BB8-5609-9CDE82C81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0C6225F1-6161-24CA-6590-2C2788DA0F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15963" indent="-274638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01725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1463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82788" indent="-219075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399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971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543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11588" indent="-219075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1DC0A1F-150E-47CD-A23B-A3DD1A595658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02ABC4D-0071-5FEF-7BE3-B3C8AFCD76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63DBFF-8A3C-7DAD-38FE-A7EC59C88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32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4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05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040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92248B-3AC8-463F-8FCD-9E2805558C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09A62C6D-7AEC-8213-1595-F28999954E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6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12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105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851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284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2248B-3AC8-463F-8FCD-9E2805558CE3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06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E1C6707-D65A-45F2-BCA6-1E5B20D9A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032EA-712F-49DC-8AF0-745D7283FADB}" type="datetime1">
              <a:rPr lang="en-US" smtClean="0"/>
              <a:t>1/21/2025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C3A495C-1138-4475-A251-436A4CBE50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2B38284-BCFC-4AC8-9ED6-0F776FD69D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3A1FE-6263-4446-A9C1-E4F5414D4F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23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1F4C8-9B1D-4D01-9D34-CEEAE2179C7A}" type="datetime1">
              <a:rPr lang="en-US" smtClean="0"/>
              <a:t>1/21/2025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1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05CBDDB-4CB0-4A1C-BA06-72CE67BFE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512" y="610721"/>
            <a:ext cx="777297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EA6988-0EE8-4F48-908E-4A726774C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512" y="1980640"/>
            <a:ext cx="7772977" cy="411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261E49-3FAA-4173-84C4-2425D82599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512" y="6247280"/>
            <a:ext cx="1905000" cy="4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24"/>
            </a:lvl1pPr>
          </a:lstStyle>
          <a:p>
            <a:pPr>
              <a:defRPr/>
            </a:pPr>
            <a:fld id="{60D47CA9-51A2-48A9-862B-171F0950CD76}" type="datetime1">
              <a:rPr lang="en-US" smtClean="0"/>
              <a:t>1/21/2025</a:t>
            </a:fld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3E35D1-0369-45A4-9F22-C53FC8B148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89" y="6247280"/>
            <a:ext cx="2895023" cy="4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324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8E990D0-5E66-453C-A630-4A106BED3A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6247280"/>
            <a:ext cx="1905000" cy="45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24"/>
            </a:lvl1pPr>
          </a:lstStyle>
          <a:p>
            <a:pPr>
              <a:defRPr/>
            </a:pPr>
            <a:fld id="{1F746D90-B7F3-4BE4-A9A9-DCEB9E709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75" r:id="rId2"/>
  </p:sldLayoutIdLst>
  <p:hf hdr="0" ftr="0" dt="0"/>
  <p:txStyles>
    <p:titleStyle>
      <a:lvl1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57200"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14400"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371600"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828800" algn="ctr" defTabSz="992188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73063" indent="-373063" algn="l" defTabSz="992188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21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1425" indent="-249238" algn="l" defTabSz="992188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6725" indent="-247650" algn="l" defTabSz="992188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36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908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480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052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62413" indent="-247650" algn="l" defTabSz="992188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Vector Pipeline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Customer Meeting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672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Upcoming 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7494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Staff / Intervenor Testimony – 3/18/25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Vector Answering Testimony – 5/7/25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Staff / Intervenor Cross-testimony &amp; rebuttal testimony – 6/18/25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Hearing – 7/15/25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Initial Briefs – 9/2/25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Reply Briefs – 9/23/25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Initial Decision – 10/28/25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Commission Order implementing rates – estimated 4/27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10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853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Vector’s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97788"/>
            <a:ext cx="8077200" cy="47494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Vector’s preference is to reach an amicable settlement with its Shippers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Vector is unwilling to settle at the rate proposed by the FERC Trial Staff Limited Time Offer of ~$0.072/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Although the required Cost &amp; Revenue Study resulted in a rate of ~$0.121/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Vector is unwilling to settle at that rate, and Vector's current rate structure is out of date.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Vector is considering adding more rate zones to better reflect how its system is used today, which includes bi-directional transportation on a long-haul and short-haul basis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11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905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36409"/>
            <a:ext cx="6781800" cy="100659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Intro to new rate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154" y="1397715"/>
            <a:ext cx="7899646" cy="500308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Vector is considering breaking the system into more zones (3 or even possibly 4 zones).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Rate zones will be additive and the potential separations points could be as follows;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Zone 1:  Joliet to Indiana/Michigan Border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Zone 2:  Indiana/Michigan Border to Ingham Co./ Livingston Co. Border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Zone 3:  Ingham Co./ Livingston Co. Border to International Border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Shippers will only be paying for the portion of the system that they are using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4387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00659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154" y="1244194"/>
            <a:ext cx="8077200" cy="49018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Vector’s Current Rate Structure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FontTx/>
              <a:buChar char="-"/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2 non-additive Zones</a:t>
            </a:r>
          </a:p>
          <a:p>
            <a:pPr lvl="2">
              <a:spcBef>
                <a:spcPts val="0"/>
              </a:spcBef>
              <a:spcAft>
                <a:spcPts val="1200"/>
              </a:spcAft>
              <a:buFontTx/>
              <a:buChar char="-"/>
              <a:tabLst>
                <a:tab pos="2174875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Zone 1:  Joliet to NIPSCO Crown Point / Rate ~ $0.037/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spcAft>
                <a:spcPts val="1200"/>
              </a:spcAft>
              <a:buFontTx/>
              <a:buChar char="-"/>
              <a:tabLst>
                <a:tab pos="2174875" algn="l"/>
              </a:tabLs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Zone 2:  Joliet to the International Border / Rate ~ $0.232/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Potential Vector Zonal rates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Zone 1 &amp; 2:  rate will be similar for each of these 2 zones.  Higher Net Plant and lower throughput than Zone 3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Zone 3:  lower rate due to lower cost of service and higher throughput.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Primary Impact to Shippers: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Westbound Recourse Shippers will see a 10-20% decrease in rates.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Discounted short-haul may also receive a discounted rate.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13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8346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E8E015FE-4741-541E-8855-0CFF4D604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622" y="848846"/>
            <a:ext cx="3032591" cy="3810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 anchor="ctr"/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075" name="Freeform 10">
            <a:extLst>
              <a:ext uri="{FF2B5EF4-FFF2-40B4-BE49-F238E27FC236}">
                <a16:creationId xmlns:a16="http://schemas.microsoft.com/office/drawing/2014/main" id="{03CF21F3-F8A2-CD27-B4C4-20275A5AC6B3}"/>
              </a:ext>
            </a:extLst>
          </p:cNvPr>
          <p:cNvSpPr>
            <a:spLocks/>
          </p:cNvSpPr>
          <p:nvPr/>
        </p:nvSpPr>
        <p:spPr bwMode="auto">
          <a:xfrm>
            <a:off x="5090272" y="3818404"/>
            <a:ext cx="3697941" cy="2286000"/>
          </a:xfrm>
          <a:custGeom>
            <a:avLst/>
            <a:gdLst>
              <a:gd name="T0" fmla="*/ 2147483646 w 2400"/>
              <a:gd name="T1" fmla="*/ 0 h 1440"/>
              <a:gd name="T2" fmla="*/ 2147483646 w 2400"/>
              <a:gd name="T3" fmla="*/ 2147483646 h 1440"/>
              <a:gd name="T4" fmla="*/ 0 w 2400"/>
              <a:gd name="T5" fmla="*/ 2147483646 h 1440"/>
              <a:gd name="T6" fmla="*/ 0 w 2400"/>
              <a:gd name="T7" fmla="*/ 2147483646 h 1440"/>
              <a:gd name="T8" fmla="*/ 2147483646 w 2400"/>
              <a:gd name="T9" fmla="*/ 2147483646 h 1440"/>
              <a:gd name="T10" fmla="*/ 2147483646 w 2400"/>
              <a:gd name="T11" fmla="*/ 2147483646 h 1440"/>
              <a:gd name="T12" fmla="*/ 2147483646 w 2400"/>
              <a:gd name="T13" fmla="*/ 2147483646 h 1440"/>
              <a:gd name="T14" fmla="*/ 2147483646 w 2400"/>
              <a:gd name="T15" fmla="*/ 2147483646 h 1440"/>
              <a:gd name="T16" fmla="*/ 2147483646 w 2400"/>
              <a:gd name="T17" fmla="*/ 2147483646 h 1440"/>
              <a:gd name="T18" fmla="*/ 2147483646 w 2400"/>
              <a:gd name="T19" fmla="*/ 2147483646 h 1440"/>
              <a:gd name="T20" fmla="*/ 2147483646 w 2400"/>
              <a:gd name="T21" fmla="*/ 2147483646 h 1440"/>
              <a:gd name="T22" fmla="*/ 2147483646 w 2400"/>
              <a:gd name="T23" fmla="*/ 2147483646 h 1440"/>
              <a:gd name="T24" fmla="*/ 2147483646 w 2400"/>
              <a:gd name="T25" fmla="*/ 2147483646 h 1440"/>
              <a:gd name="T26" fmla="*/ 2147483646 w 2400"/>
              <a:gd name="T27" fmla="*/ 2147483646 h 1440"/>
              <a:gd name="T28" fmla="*/ 2147483646 w 2400"/>
              <a:gd name="T29" fmla="*/ 2147483646 h 1440"/>
              <a:gd name="T30" fmla="*/ 2147483646 w 2400"/>
              <a:gd name="T31" fmla="*/ 2147483646 h 1440"/>
              <a:gd name="T32" fmla="*/ 2147483646 w 2400"/>
              <a:gd name="T33" fmla="*/ 2147483646 h 1440"/>
              <a:gd name="T34" fmla="*/ 2147483646 w 2400"/>
              <a:gd name="T35" fmla="*/ 2147483646 h 1440"/>
              <a:gd name="T36" fmla="*/ 2147483646 w 2400"/>
              <a:gd name="T37" fmla="*/ 0 h 14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00"/>
              <a:gd name="T58" fmla="*/ 0 h 1440"/>
              <a:gd name="T59" fmla="*/ 2400 w 2400"/>
              <a:gd name="T60" fmla="*/ 1440 h 144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00" h="1440">
                <a:moveTo>
                  <a:pt x="2400" y="0"/>
                </a:moveTo>
                <a:lnTo>
                  <a:pt x="2400" y="1440"/>
                </a:lnTo>
                <a:lnTo>
                  <a:pt x="0" y="1440"/>
                </a:lnTo>
                <a:lnTo>
                  <a:pt x="0" y="48"/>
                </a:lnTo>
                <a:cubicBezTo>
                  <a:pt x="301" y="45"/>
                  <a:pt x="583" y="42"/>
                  <a:pt x="884" y="48"/>
                </a:cubicBezTo>
                <a:cubicBezTo>
                  <a:pt x="903" y="48"/>
                  <a:pt x="921" y="75"/>
                  <a:pt x="938" y="85"/>
                </a:cubicBezTo>
                <a:cubicBezTo>
                  <a:pt x="967" y="103"/>
                  <a:pt x="1015" y="122"/>
                  <a:pt x="1047" y="130"/>
                </a:cubicBezTo>
                <a:cubicBezTo>
                  <a:pt x="1143" y="154"/>
                  <a:pt x="1092" y="139"/>
                  <a:pt x="1174" y="166"/>
                </a:cubicBezTo>
                <a:cubicBezTo>
                  <a:pt x="1183" y="169"/>
                  <a:pt x="1202" y="175"/>
                  <a:pt x="1202" y="175"/>
                </a:cubicBezTo>
                <a:cubicBezTo>
                  <a:pt x="1218" y="286"/>
                  <a:pt x="1234" y="248"/>
                  <a:pt x="1365" y="239"/>
                </a:cubicBezTo>
                <a:cubicBezTo>
                  <a:pt x="1402" y="246"/>
                  <a:pt x="1438" y="254"/>
                  <a:pt x="1474" y="266"/>
                </a:cubicBezTo>
                <a:cubicBezTo>
                  <a:pt x="1510" y="302"/>
                  <a:pt x="1534" y="293"/>
                  <a:pt x="1583" y="285"/>
                </a:cubicBezTo>
                <a:cubicBezTo>
                  <a:pt x="1628" y="269"/>
                  <a:pt x="1727" y="223"/>
                  <a:pt x="1774" y="221"/>
                </a:cubicBezTo>
                <a:cubicBezTo>
                  <a:pt x="1841" y="218"/>
                  <a:pt x="1907" y="215"/>
                  <a:pt x="1974" y="212"/>
                </a:cubicBezTo>
                <a:cubicBezTo>
                  <a:pt x="1983" y="211"/>
                  <a:pt x="2052" y="207"/>
                  <a:pt x="2074" y="194"/>
                </a:cubicBezTo>
                <a:cubicBezTo>
                  <a:pt x="2153" y="146"/>
                  <a:pt x="2023" y="206"/>
                  <a:pt x="2120" y="157"/>
                </a:cubicBezTo>
                <a:cubicBezTo>
                  <a:pt x="2167" y="134"/>
                  <a:pt x="2128" y="166"/>
                  <a:pt x="2174" y="130"/>
                </a:cubicBezTo>
                <a:cubicBezTo>
                  <a:pt x="2209" y="102"/>
                  <a:pt x="2250" y="53"/>
                  <a:pt x="2293" y="39"/>
                </a:cubicBezTo>
                <a:cubicBezTo>
                  <a:pt x="2365" y="15"/>
                  <a:pt x="2329" y="28"/>
                  <a:pt x="2400" y="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cxnSp>
        <p:nvCxnSpPr>
          <p:cNvPr id="3076" name="Straight Connector 253">
            <a:extLst>
              <a:ext uri="{FF2B5EF4-FFF2-40B4-BE49-F238E27FC236}">
                <a16:creationId xmlns:a16="http://schemas.microsoft.com/office/drawing/2014/main" id="{C6BD27B5-8C7C-D93B-2E12-2A3C51A3EAD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806824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Rectangle 3">
            <a:extLst>
              <a:ext uri="{FF2B5EF4-FFF2-40B4-BE49-F238E27FC236}">
                <a16:creationId xmlns:a16="http://schemas.microsoft.com/office/drawing/2014/main" id="{D7FFCE8A-4395-57DC-95EB-D0F68FEDE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963" y="848846"/>
            <a:ext cx="1848971" cy="3199279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078" name="Freeform 4">
            <a:extLst>
              <a:ext uri="{FF2B5EF4-FFF2-40B4-BE49-F238E27FC236}">
                <a16:creationId xmlns:a16="http://schemas.microsoft.com/office/drawing/2014/main" id="{FA262FDA-1E38-81F2-FE6C-E4166702BA9E}"/>
              </a:ext>
            </a:extLst>
          </p:cNvPr>
          <p:cNvSpPr>
            <a:spLocks/>
          </p:cNvSpPr>
          <p:nvPr/>
        </p:nvSpPr>
        <p:spPr bwMode="auto">
          <a:xfrm>
            <a:off x="368394" y="809625"/>
            <a:ext cx="1996047" cy="2157132"/>
          </a:xfrm>
          <a:custGeom>
            <a:avLst/>
            <a:gdLst>
              <a:gd name="T0" fmla="*/ 2147483646 w 1295"/>
              <a:gd name="T1" fmla="*/ 2147483646 h 1358"/>
              <a:gd name="T2" fmla="*/ 2147483646 w 1295"/>
              <a:gd name="T3" fmla="*/ 2147483646 h 1358"/>
              <a:gd name="T4" fmla="*/ 0 w 1295"/>
              <a:gd name="T5" fmla="*/ 2147483646 h 1358"/>
              <a:gd name="T6" fmla="*/ 2147483646 w 1295"/>
              <a:gd name="T7" fmla="*/ 2147483646 h 1358"/>
              <a:gd name="T8" fmla="*/ 2147483646 w 1295"/>
              <a:gd name="T9" fmla="*/ 2147483646 h 1358"/>
              <a:gd name="T10" fmla="*/ 2147483646 w 1295"/>
              <a:gd name="T11" fmla="*/ 2147483646 h 1358"/>
              <a:gd name="T12" fmla="*/ 2147483646 w 1295"/>
              <a:gd name="T13" fmla="*/ 2147483646 h 1358"/>
              <a:gd name="T14" fmla="*/ 2147483646 w 1295"/>
              <a:gd name="T15" fmla="*/ 2147483646 h 1358"/>
              <a:gd name="T16" fmla="*/ 2147483646 w 1295"/>
              <a:gd name="T17" fmla="*/ 2147483646 h 1358"/>
              <a:gd name="T18" fmla="*/ 2147483646 w 1295"/>
              <a:gd name="T19" fmla="*/ 2147483646 h 1358"/>
              <a:gd name="T20" fmla="*/ 2147483646 w 1295"/>
              <a:gd name="T21" fmla="*/ 2147483646 h 1358"/>
              <a:gd name="T22" fmla="*/ 2147483646 w 1295"/>
              <a:gd name="T23" fmla="*/ 2147483646 h 1358"/>
              <a:gd name="T24" fmla="*/ 2147483646 w 1295"/>
              <a:gd name="T25" fmla="*/ 2147483646 h 1358"/>
              <a:gd name="T26" fmla="*/ 2147483646 w 1295"/>
              <a:gd name="T27" fmla="*/ 2147483646 h 1358"/>
              <a:gd name="T28" fmla="*/ 2147483646 w 1295"/>
              <a:gd name="T29" fmla="*/ 2147483646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95"/>
              <a:gd name="T46" fmla="*/ 0 h 1358"/>
              <a:gd name="T47" fmla="*/ 1295 w 1295"/>
              <a:gd name="T48" fmla="*/ 1358 h 1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95" h="1358">
                <a:moveTo>
                  <a:pt x="1101" y="1358"/>
                </a:moveTo>
                <a:lnTo>
                  <a:pt x="1" y="1358"/>
                </a:lnTo>
                <a:lnTo>
                  <a:pt x="0" y="20"/>
                </a:lnTo>
                <a:cubicBezTo>
                  <a:pt x="416" y="21"/>
                  <a:pt x="832" y="0"/>
                  <a:pt x="1247" y="22"/>
                </a:cubicBezTo>
                <a:cubicBezTo>
                  <a:pt x="1295" y="25"/>
                  <a:pt x="1216" y="121"/>
                  <a:pt x="1174" y="149"/>
                </a:cubicBezTo>
                <a:cubicBezTo>
                  <a:pt x="1171" y="158"/>
                  <a:pt x="1170" y="168"/>
                  <a:pt x="1165" y="176"/>
                </a:cubicBezTo>
                <a:cubicBezTo>
                  <a:pt x="1161" y="184"/>
                  <a:pt x="1150" y="187"/>
                  <a:pt x="1147" y="195"/>
                </a:cubicBezTo>
                <a:cubicBezTo>
                  <a:pt x="1138" y="218"/>
                  <a:pt x="1135" y="243"/>
                  <a:pt x="1129" y="267"/>
                </a:cubicBezTo>
                <a:cubicBezTo>
                  <a:pt x="1126" y="279"/>
                  <a:pt x="1120" y="304"/>
                  <a:pt x="1120" y="304"/>
                </a:cubicBezTo>
                <a:cubicBezTo>
                  <a:pt x="1128" y="422"/>
                  <a:pt x="1156" y="479"/>
                  <a:pt x="1092" y="576"/>
                </a:cubicBezTo>
                <a:cubicBezTo>
                  <a:pt x="1062" y="669"/>
                  <a:pt x="1028" y="762"/>
                  <a:pt x="1010" y="858"/>
                </a:cubicBezTo>
                <a:cubicBezTo>
                  <a:pt x="1022" y="967"/>
                  <a:pt x="1011" y="921"/>
                  <a:pt x="1038" y="1004"/>
                </a:cubicBezTo>
                <a:cubicBezTo>
                  <a:pt x="1044" y="1022"/>
                  <a:pt x="1056" y="1058"/>
                  <a:pt x="1056" y="1058"/>
                </a:cubicBezTo>
                <a:cubicBezTo>
                  <a:pt x="1064" y="1108"/>
                  <a:pt x="1080" y="1155"/>
                  <a:pt x="1092" y="1204"/>
                </a:cubicBezTo>
                <a:cubicBezTo>
                  <a:pt x="1102" y="1330"/>
                  <a:pt x="1101" y="1358"/>
                  <a:pt x="1101" y="135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79" name="Freeform 5">
            <a:extLst>
              <a:ext uri="{FF2B5EF4-FFF2-40B4-BE49-F238E27FC236}">
                <a16:creationId xmlns:a16="http://schemas.microsoft.com/office/drawing/2014/main" id="{600CE555-3867-EA32-F3FB-E4D3D54B9768}"/>
              </a:ext>
            </a:extLst>
          </p:cNvPr>
          <p:cNvSpPr>
            <a:spLocks/>
          </p:cNvSpPr>
          <p:nvPr/>
        </p:nvSpPr>
        <p:spPr bwMode="auto">
          <a:xfrm>
            <a:off x="373997" y="2919133"/>
            <a:ext cx="1931614" cy="3199279"/>
          </a:xfrm>
          <a:custGeom>
            <a:avLst/>
            <a:gdLst>
              <a:gd name="T0" fmla="*/ 2147483646 w 1254"/>
              <a:gd name="T1" fmla="*/ 2147483646 h 2016"/>
              <a:gd name="T2" fmla="*/ 2147483646 w 1254"/>
              <a:gd name="T3" fmla="*/ 2147483646 h 2016"/>
              <a:gd name="T4" fmla="*/ 0 w 1254"/>
              <a:gd name="T5" fmla="*/ 2147483646 h 2016"/>
              <a:gd name="T6" fmla="*/ 0 w 1254"/>
              <a:gd name="T7" fmla="*/ 2147483646 h 2016"/>
              <a:gd name="T8" fmla="*/ 2147483646 w 1254"/>
              <a:gd name="T9" fmla="*/ 2147483646 h 2016"/>
              <a:gd name="T10" fmla="*/ 2147483646 w 1254"/>
              <a:gd name="T11" fmla="*/ 2147483646 h 2016"/>
              <a:gd name="T12" fmla="*/ 2147483646 w 1254"/>
              <a:gd name="T13" fmla="*/ 2147483646 h 2016"/>
              <a:gd name="T14" fmla="*/ 2147483646 w 1254"/>
              <a:gd name="T15" fmla="*/ 2147483646 h 2016"/>
              <a:gd name="T16" fmla="*/ 2147483646 w 1254"/>
              <a:gd name="T17" fmla="*/ 2147483646 h 20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54"/>
              <a:gd name="T28" fmla="*/ 0 h 2016"/>
              <a:gd name="T29" fmla="*/ 1254 w 1254"/>
              <a:gd name="T30" fmla="*/ 2016 h 20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54" h="2016">
                <a:moveTo>
                  <a:pt x="1237" y="571"/>
                </a:moveTo>
                <a:lnTo>
                  <a:pt x="1245" y="2016"/>
                </a:lnTo>
                <a:lnTo>
                  <a:pt x="0" y="2016"/>
                </a:lnTo>
                <a:lnTo>
                  <a:pt x="0" y="7"/>
                </a:lnTo>
                <a:cubicBezTo>
                  <a:pt x="367" y="14"/>
                  <a:pt x="733" y="0"/>
                  <a:pt x="1099" y="25"/>
                </a:cubicBezTo>
                <a:cubicBezTo>
                  <a:pt x="1120" y="26"/>
                  <a:pt x="1059" y="118"/>
                  <a:pt x="1054" y="126"/>
                </a:cubicBezTo>
                <a:cubicBezTo>
                  <a:pt x="1066" y="199"/>
                  <a:pt x="1091" y="256"/>
                  <a:pt x="1154" y="298"/>
                </a:cubicBezTo>
                <a:cubicBezTo>
                  <a:pt x="1170" y="348"/>
                  <a:pt x="1179" y="416"/>
                  <a:pt x="1218" y="453"/>
                </a:cubicBezTo>
                <a:cubicBezTo>
                  <a:pt x="1226" y="492"/>
                  <a:pt x="1254" y="533"/>
                  <a:pt x="1237" y="57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0" name="Freeform 6">
            <a:extLst>
              <a:ext uri="{FF2B5EF4-FFF2-40B4-BE49-F238E27FC236}">
                <a16:creationId xmlns:a16="http://schemas.microsoft.com/office/drawing/2014/main" id="{793D6673-5FB3-0F20-5657-FEB12231CE7B}"/>
              </a:ext>
            </a:extLst>
          </p:cNvPr>
          <p:cNvSpPr>
            <a:spLocks/>
          </p:cNvSpPr>
          <p:nvPr/>
        </p:nvSpPr>
        <p:spPr bwMode="auto">
          <a:xfrm>
            <a:off x="2276196" y="3818404"/>
            <a:ext cx="2814077" cy="2286000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0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0 h 10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000" h="10000">
                <a:moveTo>
                  <a:pt x="2642" y="0"/>
                </a:moveTo>
                <a:lnTo>
                  <a:pt x="9737" y="0"/>
                </a:lnTo>
                <a:lnTo>
                  <a:pt x="10000" y="333"/>
                </a:lnTo>
                <a:lnTo>
                  <a:pt x="10000" y="10000"/>
                </a:lnTo>
                <a:lnTo>
                  <a:pt x="58" y="9993"/>
                </a:lnTo>
                <a:cubicBezTo>
                  <a:pt x="74" y="6729"/>
                  <a:pt x="-54" y="3362"/>
                  <a:pt x="28" y="98"/>
                </a:cubicBezTo>
                <a:cubicBezTo>
                  <a:pt x="33" y="-54"/>
                  <a:pt x="119" y="456"/>
                  <a:pt x="256" y="590"/>
                </a:cubicBezTo>
                <a:cubicBezTo>
                  <a:pt x="393" y="724"/>
                  <a:pt x="852" y="903"/>
                  <a:pt x="852" y="903"/>
                </a:cubicBezTo>
                <a:cubicBezTo>
                  <a:pt x="1350" y="826"/>
                  <a:pt x="1821" y="667"/>
                  <a:pt x="2298" y="458"/>
                </a:cubicBezTo>
                <a:cubicBezTo>
                  <a:pt x="2478" y="382"/>
                  <a:pt x="2752" y="292"/>
                  <a:pt x="2642" y="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1" name="Freeform 8">
            <a:extLst>
              <a:ext uri="{FF2B5EF4-FFF2-40B4-BE49-F238E27FC236}">
                <a16:creationId xmlns:a16="http://schemas.microsoft.com/office/drawing/2014/main" id="{61994F09-25AF-B4DD-7F76-A120DD754477}"/>
              </a:ext>
            </a:extLst>
          </p:cNvPr>
          <p:cNvSpPr>
            <a:spLocks/>
          </p:cNvSpPr>
          <p:nvPr/>
        </p:nvSpPr>
        <p:spPr bwMode="auto">
          <a:xfrm>
            <a:off x="6790765" y="848846"/>
            <a:ext cx="1997449" cy="2512919"/>
          </a:xfrm>
          <a:custGeom>
            <a:avLst/>
            <a:gdLst>
              <a:gd name="T0" fmla="*/ 2147483646 w 1253"/>
              <a:gd name="T1" fmla="*/ 0 h 1648"/>
              <a:gd name="T2" fmla="*/ 2147483646 w 1253"/>
              <a:gd name="T3" fmla="*/ 2147483646 h 1648"/>
              <a:gd name="T4" fmla="*/ 2147483646 w 1253"/>
              <a:gd name="T5" fmla="*/ 2147483646 h 1648"/>
              <a:gd name="T6" fmla="*/ 2147483646 w 1253"/>
              <a:gd name="T7" fmla="*/ 2147483646 h 1648"/>
              <a:gd name="T8" fmla="*/ 2147483646 w 1253"/>
              <a:gd name="T9" fmla="*/ 2147483646 h 1648"/>
              <a:gd name="T10" fmla="*/ 2147483646 w 1253"/>
              <a:gd name="T11" fmla="*/ 2147483646 h 1648"/>
              <a:gd name="T12" fmla="*/ 2147483646 w 1253"/>
              <a:gd name="T13" fmla="*/ 2147483646 h 1648"/>
              <a:gd name="T14" fmla="*/ 2147483646 w 1253"/>
              <a:gd name="T15" fmla="*/ 2147483646 h 1648"/>
              <a:gd name="T16" fmla="*/ 2147483646 w 1253"/>
              <a:gd name="T17" fmla="*/ 2147483646 h 1648"/>
              <a:gd name="T18" fmla="*/ 2147483646 w 1253"/>
              <a:gd name="T19" fmla="*/ 2147483646 h 1648"/>
              <a:gd name="T20" fmla="*/ 2147483646 w 1253"/>
              <a:gd name="T21" fmla="*/ 2147483646 h 1648"/>
              <a:gd name="T22" fmla="*/ 2147483646 w 1253"/>
              <a:gd name="T23" fmla="*/ 2147483646 h 1648"/>
              <a:gd name="T24" fmla="*/ 2147483646 w 1253"/>
              <a:gd name="T25" fmla="*/ 2147483646 h 1648"/>
              <a:gd name="T26" fmla="*/ 2147483646 w 1253"/>
              <a:gd name="T27" fmla="*/ 2147483646 h 1648"/>
              <a:gd name="T28" fmla="*/ 2147483646 w 1253"/>
              <a:gd name="T29" fmla="*/ 2147483646 h 1648"/>
              <a:gd name="T30" fmla="*/ 2147483646 w 1253"/>
              <a:gd name="T31" fmla="*/ 2147483646 h 1648"/>
              <a:gd name="T32" fmla="*/ 2147483646 w 1253"/>
              <a:gd name="T33" fmla="*/ 2147483646 h 1648"/>
              <a:gd name="T34" fmla="*/ 2147483646 w 1253"/>
              <a:gd name="T35" fmla="*/ 2147483646 h 1648"/>
              <a:gd name="T36" fmla="*/ 2147483646 w 1253"/>
              <a:gd name="T37" fmla="*/ 2147483646 h 1648"/>
              <a:gd name="T38" fmla="*/ 2147483646 w 1253"/>
              <a:gd name="T39" fmla="*/ 2147483646 h 1648"/>
              <a:gd name="T40" fmla="*/ 2147483646 w 1253"/>
              <a:gd name="T41" fmla="*/ 2147483646 h 1648"/>
              <a:gd name="T42" fmla="*/ 2147483646 w 1253"/>
              <a:gd name="T43" fmla="*/ 2147483646 h 1648"/>
              <a:gd name="T44" fmla="*/ 2147483646 w 1253"/>
              <a:gd name="T45" fmla="*/ 2147483646 h 1648"/>
              <a:gd name="T46" fmla="*/ 0 w 1253"/>
              <a:gd name="T47" fmla="*/ 2147483646 h 1648"/>
              <a:gd name="T48" fmla="*/ 2147483646 w 1253"/>
              <a:gd name="T49" fmla="*/ 2147483646 h 1648"/>
              <a:gd name="T50" fmla="*/ 2147483646 w 1253"/>
              <a:gd name="T51" fmla="*/ 2147483646 h 1648"/>
              <a:gd name="T52" fmla="*/ 2147483646 w 1253"/>
              <a:gd name="T53" fmla="*/ 2147483646 h 1648"/>
              <a:gd name="T54" fmla="*/ 2147483646 w 1253"/>
              <a:gd name="T55" fmla="*/ 2147483646 h 1648"/>
              <a:gd name="T56" fmla="*/ 2147483646 w 1253"/>
              <a:gd name="T57" fmla="*/ 2147483646 h 1648"/>
              <a:gd name="T58" fmla="*/ 2147483646 w 1253"/>
              <a:gd name="T59" fmla="*/ 2147483646 h 1648"/>
              <a:gd name="T60" fmla="*/ 2147483646 w 1253"/>
              <a:gd name="T61" fmla="*/ 2147483646 h 1648"/>
              <a:gd name="T62" fmla="*/ 2147483646 w 1253"/>
              <a:gd name="T63" fmla="*/ 2147483646 h 1648"/>
              <a:gd name="T64" fmla="*/ 2147483646 w 1253"/>
              <a:gd name="T65" fmla="*/ 2147483646 h 1648"/>
              <a:gd name="T66" fmla="*/ 2147483646 w 1253"/>
              <a:gd name="T67" fmla="*/ 2147483646 h 1648"/>
              <a:gd name="T68" fmla="*/ 2147483646 w 1253"/>
              <a:gd name="T69" fmla="*/ 2147483646 h 1648"/>
              <a:gd name="T70" fmla="*/ 2147483646 w 1253"/>
              <a:gd name="T71" fmla="*/ 2147483646 h 1648"/>
              <a:gd name="T72" fmla="*/ 2147483646 w 1253"/>
              <a:gd name="T73" fmla="*/ 2147483646 h 1648"/>
              <a:gd name="T74" fmla="*/ 2147483646 w 1253"/>
              <a:gd name="T75" fmla="*/ 2147483646 h 1648"/>
              <a:gd name="T76" fmla="*/ 2147483646 w 1253"/>
              <a:gd name="T77" fmla="*/ 2147483646 h 1648"/>
              <a:gd name="T78" fmla="*/ 2147483646 w 1253"/>
              <a:gd name="T79" fmla="*/ 2147483646 h 1648"/>
              <a:gd name="T80" fmla="*/ 2147483646 w 1253"/>
              <a:gd name="T81" fmla="*/ 2147483646 h 1648"/>
              <a:gd name="T82" fmla="*/ 2147483646 w 1253"/>
              <a:gd name="T83" fmla="*/ 2147483646 h 1648"/>
              <a:gd name="T84" fmla="*/ 2147483646 w 1253"/>
              <a:gd name="T85" fmla="*/ 0 h 164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253"/>
              <a:gd name="T130" fmla="*/ 0 h 1648"/>
              <a:gd name="T131" fmla="*/ 1253 w 1253"/>
              <a:gd name="T132" fmla="*/ 1648 h 164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253" h="1648">
                <a:moveTo>
                  <a:pt x="1046" y="0"/>
                </a:moveTo>
                <a:cubicBezTo>
                  <a:pt x="1033" y="48"/>
                  <a:pt x="1014" y="73"/>
                  <a:pt x="973" y="100"/>
                </a:cubicBezTo>
                <a:cubicBezTo>
                  <a:pt x="953" y="161"/>
                  <a:pt x="973" y="86"/>
                  <a:pt x="973" y="182"/>
                </a:cubicBezTo>
                <a:cubicBezTo>
                  <a:pt x="973" y="219"/>
                  <a:pt x="932" y="249"/>
                  <a:pt x="909" y="273"/>
                </a:cubicBezTo>
                <a:cubicBezTo>
                  <a:pt x="890" y="330"/>
                  <a:pt x="870" y="387"/>
                  <a:pt x="855" y="445"/>
                </a:cubicBezTo>
                <a:cubicBezTo>
                  <a:pt x="850" y="560"/>
                  <a:pt x="853" y="657"/>
                  <a:pt x="818" y="763"/>
                </a:cubicBezTo>
                <a:cubicBezTo>
                  <a:pt x="808" y="792"/>
                  <a:pt x="768" y="797"/>
                  <a:pt x="746" y="818"/>
                </a:cubicBezTo>
                <a:cubicBezTo>
                  <a:pt x="719" y="844"/>
                  <a:pt x="690" y="870"/>
                  <a:pt x="655" y="882"/>
                </a:cubicBezTo>
                <a:cubicBezTo>
                  <a:pt x="630" y="906"/>
                  <a:pt x="585" y="949"/>
                  <a:pt x="555" y="963"/>
                </a:cubicBezTo>
                <a:cubicBezTo>
                  <a:pt x="537" y="971"/>
                  <a:pt x="500" y="982"/>
                  <a:pt x="500" y="982"/>
                </a:cubicBezTo>
                <a:cubicBezTo>
                  <a:pt x="468" y="949"/>
                  <a:pt x="456" y="963"/>
                  <a:pt x="427" y="991"/>
                </a:cubicBezTo>
                <a:cubicBezTo>
                  <a:pt x="415" y="1027"/>
                  <a:pt x="403" y="1064"/>
                  <a:pt x="391" y="1100"/>
                </a:cubicBezTo>
                <a:cubicBezTo>
                  <a:pt x="388" y="1109"/>
                  <a:pt x="385" y="1118"/>
                  <a:pt x="382" y="1127"/>
                </a:cubicBezTo>
                <a:cubicBezTo>
                  <a:pt x="379" y="1136"/>
                  <a:pt x="373" y="1154"/>
                  <a:pt x="373" y="1154"/>
                </a:cubicBezTo>
                <a:lnTo>
                  <a:pt x="346" y="1309"/>
                </a:lnTo>
                <a:cubicBezTo>
                  <a:pt x="346" y="1309"/>
                  <a:pt x="346" y="1309"/>
                  <a:pt x="346" y="1309"/>
                </a:cubicBezTo>
                <a:cubicBezTo>
                  <a:pt x="343" y="1324"/>
                  <a:pt x="346" y="1341"/>
                  <a:pt x="337" y="1354"/>
                </a:cubicBezTo>
                <a:cubicBezTo>
                  <a:pt x="331" y="1362"/>
                  <a:pt x="318" y="1360"/>
                  <a:pt x="309" y="1363"/>
                </a:cubicBezTo>
                <a:cubicBezTo>
                  <a:pt x="264" y="1410"/>
                  <a:pt x="226" y="1398"/>
                  <a:pt x="182" y="1427"/>
                </a:cubicBezTo>
                <a:cubicBezTo>
                  <a:pt x="173" y="1433"/>
                  <a:pt x="165" y="1441"/>
                  <a:pt x="155" y="1445"/>
                </a:cubicBezTo>
                <a:cubicBezTo>
                  <a:pt x="137" y="1453"/>
                  <a:pt x="100" y="1463"/>
                  <a:pt x="100" y="1463"/>
                </a:cubicBezTo>
                <a:cubicBezTo>
                  <a:pt x="76" y="1488"/>
                  <a:pt x="71" y="1507"/>
                  <a:pt x="37" y="1518"/>
                </a:cubicBezTo>
                <a:cubicBezTo>
                  <a:pt x="31" y="1524"/>
                  <a:pt x="22" y="1528"/>
                  <a:pt x="18" y="1536"/>
                </a:cubicBezTo>
                <a:cubicBezTo>
                  <a:pt x="9" y="1553"/>
                  <a:pt x="0" y="1591"/>
                  <a:pt x="0" y="1591"/>
                </a:cubicBezTo>
                <a:cubicBezTo>
                  <a:pt x="14" y="1648"/>
                  <a:pt x="25" y="1634"/>
                  <a:pt x="82" y="1645"/>
                </a:cubicBezTo>
                <a:cubicBezTo>
                  <a:pt x="137" y="1634"/>
                  <a:pt x="130" y="1629"/>
                  <a:pt x="173" y="1600"/>
                </a:cubicBezTo>
                <a:cubicBezTo>
                  <a:pt x="190" y="1574"/>
                  <a:pt x="210" y="1553"/>
                  <a:pt x="227" y="1527"/>
                </a:cubicBezTo>
                <a:cubicBezTo>
                  <a:pt x="272" y="1529"/>
                  <a:pt x="406" y="1552"/>
                  <a:pt x="473" y="1536"/>
                </a:cubicBezTo>
                <a:cubicBezTo>
                  <a:pt x="491" y="1524"/>
                  <a:pt x="509" y="1512"/>
                  <a:pt x="527" y="1500"/>
                </a:cubicBezTo>
                <a:cubicBezTo>
                  <a:pt x="536" y="1494"/>
                  <a:pt x="555" y="1482"/>
                  <a:pt x="555" y="1482"/>
                </a:cubicBezTo>
                <a:cubicBezTo>
                  <a:pt x="604" y="1498"/>
                  <a:pt x="577" y="1481"/>
                  <a:pt x="555" y="1509"/>
                </a:cubicBezTo>
                <a:cubicBezTo>
                  <a:pt x="549" y="1516"/>
                  <a:pt x="549" y="1527"/>
                  <a:pt x="546" y="1536"/>
                </a:cubicBezTo>
                <a:cubicBezTo>
                  <a:pt x="549" y="1545"/>
                  <a:pt x="546" y="1560"/>
                  <a:pt x="555" y="1564"/>
                </a:cubicBezTo>
                <a:cubicBezTo>
                  <a:pt x="564" y="1569"/>
                  <a:pt x="605" y="1539"/>
                  <a:pt x="609" y="1536"/>
                </a:cubicBezTo>
                <a:cubicBezTo>
                  <a:pt x="615" y="1527"/>
                  <a:pt x="620" y="1517"/>
                  <a:pt x="627" y="1509"/>
                </a:cubicBezTo>
                <a:cubicBezTo>
                  <a:pt x="633" y="1502"/>
                  <a:pt x="641" y="1498"/>
                  <a:pt x="646" y="1491"/>
                </a:cubicBezTo>
                <a:cubicBezTo>
                  <a:pt x="701" y="1418"/>
                  <a:pt x="657" y="1452"/>
                  <a:pt x="709" y="1418"/>
                </a:cubicBezTo>
                <a:cubicBezTo>
                  <a:pt x="723" y="1376"/>
                  <a:pt x="756" y="1364"/>
                  <a:pt x="791" y="1345"/>
                </a:cubicBezTo>
                <a:cubicBezTo>
                  <a:pt x="820" y="1329"/>
                  <a:pt x="842" y="1301"/>
                  <a:pt x="873" y="1291"/>
                </a:cubicBezTo>
                <a:cubicBezTo>
                  <a:pt x="945" y="1267"/>
                  <a:pt x="1005" y="1253"/>
                  <a:pt x="1082" y="1245"/>
                </a:cubicBezTo>
                <a:cubicBezTo>
                  <a:pt x="1137" y="1231"/>
                  <a:pt x="1179" y="1227"/>
                  <a:pt x="1236" y="1227"/>
                </a:cubicBezTo>
                <a:lnTo>
                  <a:pt x="1253" y="7"/>
                </a:lnTo>
                <a:lnTo>
                  <a:pt x="1046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2" name="Freeform 9">
            <a:extLst>
              <a:ext uri="{FF2B5EF4-FFF2-40B4-BE49-F238E27FC236}">
                <a16:creationId xmlns:a16="http://schemas.microsoft.com/office/drawing/2014/main" id="{73A8058F-38CF-9170-E655-399BBE0BB686}"/>
              </a:ext>
            </a:extLst>
          </p:cNvPr>
          <p:cNvSpPr>
            <a:spLocks/>
          </p:cNvSpPr>
          <p:nvPr/>
        </p:nvSpPr>
        <p:spPr bwMode="auto">
          <a:xfrm>
            <a:off x="3021386" y="837640"/>
            <a:ext cx="4403912" cy="3063409"/>
          </a:xfrm>
          <a:custGeom>
            <a:avLst/>
            <a:gdLst>
              <a:gd name="T0" fmla="*/ 0 w 2858"/>
              <a:gd name="T1" fmla="*/ 2147483646 h 1929"/>
              <a:gd name="T2" fmla="*/ 2147483646 w 2858"/>
              <a:gd name="T3" fmla="*/ 2147483646 h 1929"/>
              <a:gd name="T4" fmla="*/ 2147483646 w 2858"/>
              <a:gd name="T5" fmla="*/ 2147483646 h 1929"/>
              <a:gd name="T6" fmla="*/ 2147483646 w 2858"/>
              <a:gd name="T7" fmla="*/ 2147483646 h 1929"/>
              <a:gd name="T8" fmla="*/ 2147483646 w 2858"/>
              <a:gd name="T9" fmla="*/ 2147483646 h 1929"/>
              <a:gd name="T10" fmla="*/ 2147483646 w 2858"/>
              <a:gd name="T11" fmla="*/ 2147483646 h 1929"/>
              <a:gd name="T12" fmla="*/ 2147483646 w 2858"/>
              <a:gd name="T13" fmla="*/ 2147483646 h 1929"/>
              <a:gd name="T14" fmla="*/ 2147483646 w 2858"/>
              <a:gd name="T15" fmla="*/ 2147483646 h 1929"/>
              <a:gd name="T16" fmla="*/ 2147483646 w 2858"/>
              <a:gd name="T17" fmla="*/ 2147483646 h 1929"/>
              <a:gd name="T18" fmla="*/ 2147483646 w 2858"/>
              <a:gd name="T19" fmla="*/ 2147483646 h 1929"/>
              <a:gd name="T20" fmla="*/ 2147483646 w 2858"/>
              <a:gd name="T21" fmla="*/ 2147483646 h 1929"/>
              <a:gd name="T22" fmla="*/ 2147483646 w 2858"/>
              <a:gd name="T23" fmla="*/ 2147483646 h 1929"/>
              <a:gd name="T24" fmla="*/ 2147483646 w 2858"/>
              <a:gd name="T25" fmla="*/ 2147483646 h 1929"/>
              <a:gd name="T26" fmla="*/ 2147483646 w 2858"/>
              <a:gd name="T27" fmla="*/ 2147483646 h 1929"/>
              <a:gd name="T28" fmla="*/ 2147483646 w 2858"/>
              <a:gd name="T29" fmla="*/ 2147483646 h 1929"/>
              <a:gd name="T30" fmla="*/ 2147483646 w 2858"/>
              <a:gd name="T31" fmla="*/ 2147483646 h 1929"/>
              <a:gd name="T32" fmla="*/ 2147483646 w 2858"/>
              <a:gd name="T33" fmla="*/ 2147483646 h 1929"/>
              <a:gd name="T34" fmla="*/ 2147483646 w 2858"/>
              <a:gd name="T35" fmla="*/ 2147483646 h 1929"/>
              <a:gd name="T36" fmla="*/ 2147483646 w 2858"/>
              <a:gd name="T37" fmla="*/ 2147483646 h 1929"/>
              <a:gd name="T38" fmla="*/ 2147483646 w 2858"/>
              <a:gd name="T39" fmla="*/ 2147483646 h 1929"/>
              <a:gd name="T40" fmla="*/ 2147483646 w 2858"/>
              <a:gd name="T41" fmla="*/ 2147483646 h 1929"/>
              <a:gd name="T42" fmla="*/ 2147483646 w 2858"/>
              <a:gd name="T43" fmla="*/ 2147483646 h 1929"/>
              <a:gd name="T44" fmla="*/ 2147483646 w 2858"/>
              <a:gd name="T45" fmla="*/ 2147483646 h 1929"/>
              <a:gd name="T46" fmla="*/ 2147483646 w 2858"/>
              <a:gd name="T47" fmla="*/ 2147483646 h 1929"/>
              <a:gd name="T48" fmla="*/ 2147483646 w 2858"/>
              <a:gd name="T49" fmla="*/ 2147483646 h 1929"/>
              <a:gd name="T50" fmla="*/ 2147483646 w 2858"/>
              <a:gd name="T51" fmla="*/ 2147483646 h 1929"/>
              <a:gd name="T52" fmla="*/ 2147483646 w 2858"/>
              <a:gd name="T53" fmla="*/ 2147483646 h 1929"/>
              <a:gd name="T54" fmla="*/ 2147483646 w 2858"/>
              <a:gd name="T55" fmla="*/ 2147483646 h 1929"/>
              <a:gd name="T56" fmla="*/ 2147483646 w 2858"/>
              <a:gd name="T57" fmla="*/ 2147483646 h 1929"/>
              <a:gd name="T58" fmla="*/ 2147483646 w 2858"/>
              <a:gd name="T59" fmla="*/ 2147483646 h 1929"/>
              <a:gd name="T60" fmla="*/ 2147483646 w 2858"/>
              <a:gd name="T61" fmla="*/ 2147483646 h 1929"/>
              <a:gd name="T62" fmla="*/ 2147483646 w 2858"/>
              <a:gd name="T63" fmla="*/ 2147483646 h 1929"/>
              <a:gd name="T64" fmla="*/ 2147483646 w 2858"/>
              <a:gd name="T65" fmla="*/ 2147483646 h 1929"/>
              <a:gd name="T66" fmla="*/ 2147483646 w 2858"/>
              <a:gd name="T67" fmla="*/ 2147483646 h 1929"/>
              <a:gd name="T68" fmla="*/ 2147483646 w 2858"/>
              <a:gd name="T69" fmla="*/ 2147483646 h 1929"/>
              <a:gd name="T70" fmla="*/ 2147483646 w 2858"/>
              <a:gd name="T71" fmla="*/ 2147483646 h 1929"/>
              <a:gd name="T72" fmla="*/ 2147483646 w 2858"/>
              <a:gd name="T73" fmla="*/ 2147483646 h 1929"/>
              <a:gd name="T74" fmla="*/ 2147483646 w 2858"/>
              <a:gd name="T75" fmla="*/ 2147483646 h 1929"/>
              <a:gd name="T76" fmla="*/ 2147483646 w 2858"/>
              <a:gd name="T77" fmla="*/ 2147483646 h 1929"/>
              <a:gd name="T78" fmla="*/ 2147483646 w 2858"/>
              <a:gd name="T79" fmla="*/ 2147483646 h 1929"/>
              <a:gd name="T80" fmla="*/ 2147483646 w 2858"/>
              <a:gd name="T81" fmla="*/ 2147483646 h 1929"/>
              <a:gd name="T82" fmla="*/ 2147483646 w 2858"/>
              <a:gd name="T83" fmla="*/ 2147483646 h 1929"/>
              <a:gd name="T84" fmla="*/ 2147483646 w 2858"/>
              <a:gd name="T85" fmla="*/ 2147483646 h 1929"/>
              <a:gd name="T86" fmla="*/ 2147483646 w 2858"/>
              <a:gd name="T87" fmla="*/ 2147483646 h 1929"/>
              <a:gd name="T88" fmla="*/ 2147483646 w 2858"/>
              <a:gd name="T89" fmla="*/ 2147483646 h 1929"/>
              <a:gd name="T90" fmla="*/ 2147483646 w 2858"/>
              <a:gd name="T91" fmla="*/ 2147483646 h 1929"/>
              <a:gd name="T92" fmla="*/ 2147483646 w 2858"/>
              <a:gd name="T93" fmla="*/ 2147483646 h 1929"/>
              <a:gd name="T94" fmla="*/ 2147483646 w 2858"/>
              <a:gd name="T95" fmla="*/ 2147483646 h 1929"/>
              <a:gd name="T96" fmla="*/ 2147483646 w 2858"/>
              <a:gd name="T97" fmla="*/ 2147483646 h 1929"/>
              <a:gd name="T98" fmla="*/ 2147483646 w 2858"/>
              <a:gd name="T99" fmla="*/ 2147483646 h 1929"/>
              <a:gd name="T100" fmla="*/ 2147483646 w 2858"/>
              <a:gd name="T101" fmla="*/ 2147483646 h 1929"/>
              <a:gd name="T102" fmla="*/ 2147483646 w 2858"/>
              <a:gd name="T103" fmla="*/ 2147483646 h 1929"/>
              <a:gd name="T104" fmla="*/ 2147483646 w 2858"/>
              <a:gd name="T105" fmla="*/ 2147483646 h 1929"/>
              <a:gd name="T106" fmla="*/ 2147483646 w 2858"/>
              <a:gd name="T107" fmla="*/ 2147483646 h 1929"/>
              <a:gd name="T108" fmla="*/ 2147483646 w 2858"/>
              <a:gd name="T109" fmla="*/ 2147483646 h 1929"/>
              <a:gd name="T110" fmla="*/ 2147483646 w 2858"/>
              <a:gd name="T111" fmla="*/ 2147483646 h 1929"/>
              <a:gd name="T112" fmla="*/ 0 w 2858"/>
              <a:gd name="T113" fmla="*/ 2147483646 h 192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858"/>
              <a:gd name="T172" fmla="*/ 0 h 1929"/>
              <a:gd name="T173" fmla="*/ 2858 w 2858"/>
              <a:gd name="T174" fmla="*/ 1929 h 192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858" h="1929">
                <a:moveTo>
                  <a:pt x="0" y="1875"/>
                </a:moveTo>
                <a:cubicBezTo>
                  <a:pt x="24" y="1850"/>
                  <a:pt x="29" y="1831"/>
                  <a:pt x="63" y="1820"/>
                </a:cubicBezTo>
                <a:cubicBezTo>
                  <a:pt x="86" y="1786"/>
                  <a:pt x="111" y="1761"/>
                  <a:pt x="145" y="1738"/>
                </a:cubicBezTo>
                <a:cubicBezTo>
                  <a:pt x="159" y="1696"/>
                  <a:pt x="183" y="1680"/>
                  <a:pt x="209" y="1647"/>
                </a:cubicBezTo>
                <a:cubicBezTo>
                  <a:pt x="229" y="1622"/>
                  <a:pt x="236" y="1593"/>
                  <a:pt x="254" y="1566"/>
                </a:cubicBezTo>
                <a:cubicBezTo>
                  <a:pt x="274" y="1502"/>
                  <a:pt x="314" y="1443"/>
                  <a:pt x="327" y="1375"/>
                </a:cubicBezTo>
                <a:cubicBezTo>
                  <a:pt x="339" y="1314"/>
                  <a:pt x="351" y="1254"/>
                  <a:pt x="363" y="1193"/>
                </a:cubicBezTo>
                <a:cubicBezTo>
                  <a:pt x="360" y="1072"/>
                  <a:pt x="360" y="950"/>
                  <a:pt x="354" y="829"/>
                </a:cubicBezTo>
                <a:cubicBezTo>
                  <a:pt x="352" y="786"/>
                  <a:pt x="313" y="759"/>
                  <a:pt x="290" y="729"/>
                </a:cubicBezTo>
                <a:cubicBezTo>
                  <a:pt x="241" y="664"/>
                  <a:pt x="198" y="588"/>
                  <a:pt x="172" y="511"/>
                </a:cubicBezTo>
                <a:cubicBezTo>
                  <a:pt x="178" y="454"/>
                  <a:pt x="171" y="422"/>
                  <a:pt x="209" y="384"/>
                </a:cubicBezTo>
                <a:cubicBezTo>
                  <a:pt x="247" y="324"/>
                  <a:pt x="239" y="251"/>
                  <a:pt x="200" y="193"/>
                </a:cubicBezTo>
                <a:cubicBezTo>
                  <a:pt x="183" y="141"/>
                  <a:pt x="191" y="143"/>
                  <a:pt x="227" y="111"/>
                </a:cubicBezTo>
                <a:cubicBezTo>
                  <a:pt x="243" y="97"/>
                  <a:pt x="272" y="65"/>
                  <a:pt x="272" y="65"/>
                </a:cubicBezTo>
                <a:cubicBezTo>
                  <a:pt x="285" y="27"/>
                  <a:pt x="281" y="47"/>
                  <a:pt x="281" y="2"/>
                </a:cubicBezTo>
                <a:cubicBezTo>
                  <a:pt x="904" y="4"/>
                  <a:pt x="1527" y="0"/>
                  <a:pt x="2150" y="9"/>
                </a:cubicBezTo>
                <a:cubicBezTo>
                  <a:pt x="2160" y="9"/>
                  <a:pt x="2132" y="20"/>
                  <a:pt x="2127" y="29"/>
                </a:cubicBezTo>
                <a:cubicBezTo>
                  <a:pt x="2106" y="67"/>
                  <a:pt x="2095" y="123"/>
                  <a:pt x="2081" y="165"/>
                </a:cubicBezTo>
                <a:cubicBezTo>
                  <a:pt x="2068" y="203"/>
                  <a:pt x="1973" y="213"/>
                  <a:pt x="1936" y="220"/>
                </a:cubicBezTo>
                <a:cubicBezTo>
                  <a:pt x="1918" y="247"/>
                  <a:pt x="1914" y="273"/>
                  <a:pt x="1899" y="302"/>
                </a:cubicBezTo>
                <a:cubicBezTo>
                  <a:pt x="1866" y="365"/>
                  <a:pt x="1893" y="294"/>
                  <a:pt x="1872" y="356"/>
                </a:cubicBezTo>
                <a:cubicBezTo>
                  <a:pt x="1876" y="390"/>
                  <a:pt x="1866" y="432"/>
                  <a:pt x="1890" y="456"/>
                </a:cubicBezTo>
                <a:cubicBezTo>
                  <a:pt x="1897" y="463"/>
                  <a:pt x="1909" y="462"/>
                  <a:pt x="1918" y="465"/>
                </a:cubicBezTo>
                <a:cubicBezTo>
                  <a:pt x="1936" y="471"/>
                  <a:pt x="1954" y="478"/>
                  <a:pt x="1972" y="484"/>
                </a:cubicBezTo>
                <a:cubicBezTo>
                  <a:pt x="1990" y="490"/>
                  <a:pt x="2027" y="502"/>
                  <a:pt x="2027" y="502"/>
                </a:cubicBezTo>
                <a:cubicBezTo>
                  <a:pt x="2096" y="488"/>
                  <a:pt x="2091" y="483"/>
                  <a:pt x="2145" y="447"/>
                </a:cubicBezTo>
                <a:cubicBezTo>
                  <a:pt x="2157" y="429"/>
                  <a:pt x="2169" y="411"/>
                  <a:pt x="2181" y="393"/>
                </a:cubicBezTo>
                <a:cubicBezTo>
                  <a:pt x="2192" y="377"/>
                  <a:pt x="2215" y="372"/>
                  <a:pt x="2227" y="356"/>
                </a:cubicBezTo>
                <a:cubicBezTo>
                  <a:pt x="2261" y="311"/>
                  <a:pt x="2272" y="265"/>
                  <a:pt x="2327" y="247"/>
                </a:cubicBezTo>
                <a:cubicBezTo>
                  <a:pt x="2369" y="219"/>
                  <a:pt x="2345" y="232"/>
                  <a:pt x="2408" y="211"/>
                </a:cubicBezTo>
                <a:cubicBezTo>
                  <a:pt x="2417" y="208"/>
                  <a:pt x="2427" y="205"/>
                  <a:pt x="2436" y="202"/>
                </a:cubicBezTo>
                <a:cubicBezTo>
                  <a:pt x="2445" y="199"/>
                  <a:pt x="2463" y="193"/>
                  <a:pt x="2463" y="193"/>
                </a:cubicBezTo>
                <a:cubicBezTo>
                  <a:pt x="2546" y="199"/>
                  <a:pt x="2606" y="194"/>
                  <a:pt x="2672" y="238"/>
                </a:cubicBezTo>
                <a:cubicBezTo>
                  <a:pt x="2693" y="302"/>
                  <a:pt x="2691" y="320"/>
                  <a:pt x="2745" y="356"/>
                </a:cubicBezTo>
                <a:cubicBezTo>
                  <a:pt x="2763" y="431"/>
                  <a:pt x="2754" y="380"/>
                  <a:pt x="2754" y="511"/>
                </a:cubicBezTo>
                <a:cubicBezTo>
                  <a:pt x="2811" y="585"/>
                  <a:pt x="2756" y="495"/>
                  <a:pt x="2754" y="556"/>
                </a:cubicBezTo>
                <a:cubicBezTo>
                  <a:pt x="2753" y="575"/>
                  <a:pt x="2772" y="611"/>
                  <a:pt x="2772" y="611"/>
                </a:cubicBezTo>
                <a:cubicBezTo>
                  <a:pt x="2779" y="699"/>
                  <a:pt x="2787" y="782"/>
                  <a:pt x="2818" y="865"/>
                </a:cubicBezTo>
                <a:cubicBezTo>
                  <a:pt x="2825" y="907"/>
                  <a:pt x="2845" y="952"/>
                  <a:pt x="2827" y="993"/>
                </a:cubicBezTo>
                <a:cubicBezTo>
                  <a:pt x="2824" y="1001"/>
                  <a:pt x="2814" y="1004"/>
                  <a:pt x="2808" y="1011"/>
                </a:cubicBezTo>
                <a:cubicBezTo>
                  <a:pt x="2801" y="1019"/>
                  <a:pt x="2790" y="1038"/>
                  <a:pt x="2790" y="1038"/>
                </a:cubicBezTo>
                <a:cubicBezTo>
                  <a:pt x="2858" y="993"/>
                  <a:pt x="2805" y="1023"/>
                  <a:pt x="2799" y="1047"/>
                </a:cubicBezTo>
                <a:cubicBezTo>
                  <a:pt x="2797" y="1057"/>
                  <a:pt x="2805" y="1066"/>
                  <a:pt x="2808" y="1075"/>
                </a:cubicBezTo>
                <a:cubicBezTo>
                  <a:pt x="2805" y="1090"/>
                  <a:pt x="2803" y="1105"/>
                  <a:pt x="2799" y="1120"/>
                </a:cubicBezTo>
                <a:cubicBezTo>
                  <a:pt x="2771" y="1222"/>
                  <a:pt x="2796" y="1199"/>
                  <a:pt x="2690" y="1211"/>
                </a:cubicBezTo>
                <a:cubicBezTo>
                  <a:pt x="2612" y="1237"/>
                  <a:pt x="2652" y="1222"/>
                  <a:pt x="2599" y="1275"/>
                </a:cubicBezTo>
                <a:cubicBezTo>
                  <a:pt x="2593" y="1293"/>
                  <a:pt x="2568" y="1397"/>
                  <a:pt x="2545" y="1411"/>
                </a:cubicBezTo>
                <a:cubicBezTo>
                  <a:pt x="2514" y="1430"/>
                  <a:pt x="2461" y="1436"/>
                  <a:pt x="2427" y="1447"/>
                </a:cubicBezTo>
                <a:cubicBezTo>
                  <a:pt x="2365" y="1506"/>
                  <a:pt x="2384" y="1556"/>
                  <a:pt x="2372" y="1638"/>
                </a:cubicBezTo>
                <a:cubicBezTo>
                  <a:pt x="2376" y="1655"/>
                  <a:pt x="2392" y="1694"/>
                  <a:pt x="2372" y="1711"/>
                </a:cubicBezTo>
                <a:cubicBezTo>
                  <a:pt x="2358" y="1723"/>
                  <a:pt x="2318" y="1729"/>
                  <a:pt x="2318" y="1729"/>
                </a:cubicBezTo>
                <a:cubicBezTo>
                  <a:pt x="2306" y="1761"/>
                  <a:pt x="2265" y="1800"/>
                  <a:pt x="2236" y="1820"/>
                </a:cubicBezTo>
                <a:cubicBezTo>
                  <a:pt x="2215" y="1883"/>
                  <a:pt x="2232" y="1862"/>
                  <a:pt x="2199" y="1893"/>
                </a:cubicBezTo>
                <a:cubicBezTo>
                  <a:pt x="2202" y="1905"/>
                  <a:pt x="2208" y="1929"/>
                  <a:pt x="2208" y="1929"/>
                </a:cubicBezTo>
                <a:lnTo>
                  <a:pt x="1334" y="1929"/>
                </a:lnTo>
                <a:lnTo>
                  <a:pt x="1286" y="1881"/>
                </a:lnTo>
                <a:lnTo>
                  <a:pt x="0" y="187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3" name="Freeform 15">
            <a:extLst>
              <a:ext uri="{FF2B5EF4-FFF2-40B4-BE49-F238E27FC236}">
                <a16:creationId xmlns:a16="http://schemas.microsoft.com/office/drawing/2014/main" id="{3EE53E30-484C-A35F-477C-C47C179E909A}"/>
              </a:ext>
            </a:extLst>
          </p:cNvPr>
          <p:cNvSpPr>
            <a:spLocks/>
          </p:cNvSpPr>
          <p:nvPr/>
        </p:nvSpPr>
        <p:spPr bwMode="auto">
          <a:xfrm>
            <a:off x="1687887" y="2638985"/>
            <a:ext cx="4513169" cy="1714500"/>
          </a:xfrm>
          <a:custGeom>
            <a:avLst/>
            <a:gdLst>
              <a:gd name="T0" fmla="*/ 0 w 3800"/>
              <a:gd name="T1" fmla="*/ 2147483646 h 1456"/>
              <a:gd name="T2" fmla="*/ 2147483646 w 3800"/>
              <a:gd name="T3" fmla="*/ 2147483646 h 1456"/>
              <a:gd name="T4" fmla="*/ 2147483646 w 3800"/>
              <a:gd name="T5" fmla="*/ 2147483646 h 1456"/>
              <a:gd name="T6" fmla="*/ 2147483646 w 3800"/>
              <a:gd name="T7" fmla="*/ 2147483646 h 1456"/>
              <a:gd name="T8" fmla="*/ 2147483646 w 3800"/>
              <a:gd name="T9" fmla="*/ 2147483646 h 1456"/>
              <a:gd name="T10" fmla="*/ 2147483646 w 3800"/>
              <a:gd name="T11" fmla="*/ 2147483646 h 1456"/>
              <a:gd name="T12" fmla="*/ 2147483646 w 3800"/>
              <a:gd name="T13" fmla="*/ 2147483646 h 1456"/>
              <a:gd name="T14" fmla="*/ 2147483646 w 3800"/>
              <a:gd name="T15" fmla="*/ 2147483646 h 1456"/>
              <a:gd name="T16" fmla="*/ 2147483646 w 3800"/>
              <a:gd name="T17" fmla="*/ 2147483646 h 1456"/>
              <a:gd name="T18" fmla="*/ 2147483646 w 3800"/>
              <a:gd name="T19" fmla="*/ 2147483646 h 1456"/>
              <a:gd name="T20" fmla="*/ 2147483646 w 3800"/>
              <a:gd name="T21" fmla="*/ 2147483646 h 1456"/>
              <a:gd name="T22" fmla="*/ 2147483646 w 3800"/>
              <a:gd name="T23" fmla="*/ 2147483646 h 1456"/>
              <a:gd name="T24" fmla="*/ 2147483646 w 3800"/>
              <a:gd name="T25" fmla="*/ 2147483646 h 1456"/>
              <a:gd name="T26" fmla="*/ 2147483646 w 3800"/>
              <a:gd name="T27" fmla="*/ 2147483646 h 1456"/>
              <a:gd name="T28" fmla="*/ 2147483646 w 3800"/>
              <a:gd name="T29" fmla="*/ 2147483646 h 1456"/>
              <a:gd name="T30" fmla="*/ 2147483646 w 3800"/>
              <a:gd name="T31" fmla="*/ 2147483646 h 1456"/>
              <a:gd name="T32" fmla="*/ 2147483646 w 3800"/>
              <a:gd name="T33" fmla="*/ 2147483646 h 1456"/>
              <a:gd name="T34" fmla="*/ 2147483646 w 3800"/>
              <a:gd name="T35" fmla="*/ 2147483646 h 1456"/>
              <a:gd name="T36" fmla="*/ 2147483646 w 3800"/>
              <a:gd name="T37" fmla="*/ 2147483646 h 1456"/>
              <a:gd name="T38" fmla="*/ 2147483646 w 3800"/>
              <a:gd name="T39" fmla="*/ 2147483646 h 1456"/>
              <a:gd name="T40" fmla="*/ 2147483646 w 3800"/>
              <a:gd name="T41" fmla="*/ 0 h 1456"/>
              <a:gd name="T42" fmla="*/ 2147483646 w 3800"/>
              <a:gd name="T43" fmla="*/ 2147483646 h 14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800"/>
              <a:gd name="T67" fmla="*/ 0 h 1456"/>
              <a:gd name="T68" fmla="*/ 3800 w 3800"/>
              <a:gd name="T69" fmla="*/ 1456 h 145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800" h="1456">
                <a:moveTo>
                  <a:pt x="0" y="1384"/>
                </a:moveTo>
                <a:lnTo>
                  <a:pt x="224" y="1424"/>
                </a:lnTo>
                <a:lnTo>
                  <a:pt x="336" y="1456"/>
                </a:lnTo>
                <a:lnTo>
                  <a:pt x="440" y="1432"/>
                </a:lnTo>
                <a:lnTo>
                  <a:pt x="568" y="1416"/>
                </a:lnTo>
                <a:lnTo>
                  <a:pt x="656" y="1392"/>
                </a:lnTo>
                <a:lnTo>
                  <a:pt x="712" y="1392"/>
                </a:lnTo>
                <a:lnTo>
                  <a:pt x="1160" y="1168"/>
                </a:lnTo>
                <a:lnTo>
                  <a:pt x="1448" y="1072"/>
                </a:lnTo>
                <a:lnTo>
                  <a:pt x="1624" y="1024"/>
                </a:lnTo>
                <a:lnTo>
                  <a:pt x="1712" y="976"/>
                </a:lnTo>
                <a:lnTo>
                  <a:pt x="1792" y="936"/>
                </a:lnTo>
                <a:lnTo>
                  <a:pt x="1920" y="848"/>
                </a:lnTo>
                <a:lnTo>
                  <a:pt x="2272" y="728"/>
                </a:lnTo>
                <a:lnTo>
                  <a:pt x="2448" y="624"/>
                </a:lnTo>
                <a:lnTo>
                  <a:pt x="2800" y="456"/>
                </a:lnTo>
                <a:lnTo>
                  <a:pt x="2872" y="440"/>
                </a:lnTo>
                <a:lnTo>
                  <a:pt x="3312" y="208"/>
                </a:lnTo>
                <a:lnTo>
                  <a:pt x="3496" y="80"/>
                </a:lnTo>
                <a:lnTo>
                  <a:pt x="3544" y="80"/>
                </a:lnTo>
                <a:lnTo>
                  <a:pt x="3680" y="0"/>
                </a:lnTo>
                <a:lnTo>
                  <a:pt x="3800" y="104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4" name="Freeform 17">
            <a:extLst>
              <a:ext uri="{FF2B5EF4-FFF2-40B4-BE49-F238E27FC236}">
                <a16:creationId xmlns:a16="http://schemas.microsoft.com/office/drawing/2014/main" id="{D55406F9-A0CB-A497-696B-B7C8A32122A7}"/>
              </a:ext>
            </a:extLst>
          </p:cNvPr>
          <p:cNvSpPr>
            <a:spLocks/>
          </p:cNvSpPr>
          <p:nvPr/>
        </p:nvSpPr>
        <p:spPr bwMode="auto">
          <a:xfrm>
            <a:off x="6198254" y="2524126"/>
            <a:ext cx="1025338" cy="217114"/>
          </a:xfrm>
          <a:custGeom>
            <a:avLst/>
            <a:gdLst>
              <a:gd name="T0" fmla="*/ 0 w 856"/>
              <a:gd name="T1" fmla="*/ 2147483646 h 184"/>
              <a:gd name="T2" fmla="*/ 2147483646 w 856"/>
              <a:gd name="T3" fmla="*/ 2147483646 h 184"/>
              <a:gd name="T4" fmla="*/ 2147483646 w 856"/>
              <a:gd name="T5" fmla="*/ 2147483646 h 184"/>
              <a:gd name="T6" fmla="*/ 2147483646 w 856"/>
              <a:gd name="T7" fmla="*/ 2147483646 h 184"/>
              <a:gd name="T8" fmla="*/ 2147483646 w 856"/>
              <a:gd name="T9" fmla="*/ 2147483646 h 184"/>
              <a:gd name="T10" fmla="*/ 2147483646 w 856"/>
              <a:gd name="T11" fmla="*/ 2147483646 h 184"/>
              <a:gd name="T12" fmla="*/ 2147483646 w 856"/>
              <a:gd name="T13" fmla="*/ 0 h 1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56"/>
              <a:gd name="T22" fmla="*/ 0 h 184"/>
              <a:gd name="T23" fmla="*/ 856 w 856"/>
              <a:gd name="T24" fmla="*/ 184 h 1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56" h="184">
                <a:moveTo>
                  <a:pt x="0" y="184"/>
                </a:moveTo>
                <a:lnTo>
                  <a:pt x="104" y="80"/>
                </a:lnTo>
                <a:lnTo>
                  <a:pt x="216" y="56"/>
                </a:lnTo>
                <a:lnTo>
                  <a:pt x="296" y="48"/>
                </a:lnTo>
                <a:lnTo>
                  <a:pt x="376" y="24"/>
                </a:lnTo>
                <a:lnTo>
                  <a:pt x="728" y="8"/>
                </a:lnTo>
                <a:lnTo>
                  <a:pt x="856" y="0"/>
                </a:lnTo>
              </a:path>
            </a:pathLst>
          </a:custGeom>
          <a:noFill/>
          <a:ln w="50800">
            <a:solidFill>
              <a:schemeClr val="accent2"/>
            </a:solidFill>
            <a:prstDash val="sysDot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588"/>
          </a:p>
        </p:txBody>
      </p:sp>
      <p:cxnSp>
        <p:nvCxnSpPr>
          <p:cNvPr id="3085" name="Straight Connector 162">
            <a:extLst>
              <a:ext uri="{FF2B5EF4-FFF2-40B4-BE49-F238E27FC236}">
                <a16:creationId xmlns:a16="http://schemas.microsoft.com/office/drawing/2014/main" id="{952AA3C1-5DA1-C147-F49B-F14A071D8A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6" name="Text Box 22">
            <a:extLst>
              <a:ext uri="{FF2B5EF4-FFF2-40B4-BE49-F238E27FC236}">
                <a16:creationId xmlns:a16="http://schemas.microsoft.com/office/drawing/2014/main" id="{82D9643E-5AD5-9A11-818F-3E66776E3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489" y="3496235"/>
            <a:ext cx="1066570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 dirty="0">
                <a:latin typeface="Arial" panose="020B0604020202020204" pitchFamily="34" charset="0"/>
              </a:rPr>
              <a:t>Springville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 dirty="0">
                <a:latin typeface="Arial" panose="020B0604020202020204" pitchFamily="34" charset="0"/>
              </a:rPr>
              <a:t>(M.P. 86.1)</a:t>
            </a:r>
          </a:p>
        </p:txBody>
      </p:sp>
      <p:cxnSp>
        <p:nvCxnSpPr>
          <p:cNvPr id="3087" name="Straight Connector 163">
            <a:extLst>
              <a:ext uri="{FF2B5EF4-FFF2-40B4-BE49-F238E27FC236}">
                <a16:creationId xmlns:a16="http://schemas.microsoft.com/office/drawing/2014/main" id="{F5D567F6-EA27-804A-DD4A-C110051C17E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8" name="Text Box 23">
            <a:extLst>
              <a:ext uri="{FF2B5EF4-FFF2-40B4-BE49-F238E27FC236}">
                <a16:creationId xmlns:a16="http://schemas.microsoft.com/office/drawing/2014/main" id="{DBADDE12-9660-A8FF-1E46-19210F5FD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618" y="4230221"/>
            <a:ext cx="566433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LaPorte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80.7)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89" name="Straight Connector 164">
            <a:extLst>
              <a:ext uri="{FF2B5EF4-FFF2-40B4-BE49-F238E27FC236}">
                <a16:creationId xmlns:a16="http://schemas.microsoft.com/office/drawing/2014/main" id="{8D50C2BC-AF82-6F7C-431C-3EBA86ACBD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0" name="Straight Connector 165">
            <a:extLst>
              <a:ext uri="{FF2B5EF4-FFF2-40B4-BE49-F238E27FC236}">
                <a16:creationId xmlns:a16="http://schemas.microsoft.com/office/drawing/2014/main" id="{CD8CC6FD-7B64-E38A-83BE-0B5704A9C6B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26">
            <a:extLst>
              <a:ext uri="{FF2B5EF4-FFF2-40B4-BE49-F238E27FC236}">
                <a16:creationId xmlns:a16="http://schemas.microsoft.com/office/drawing/2014/main" id="{DD6BE9FB-C793-2F7C-F6F9-00848B8A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077" y="4647640"/>
            <a:ext cx="52315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Peoples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7.9)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92" name="Straight Connector 166">
            <a:extLst>
              <a:ext uri="{FF2B5EF4-FFF2-40B4-BE49-F238E27FC236}">
                <a16:creationId xmlns:a16="http://schemas.microsoft.com/office/drawing/2014/main" id="{78939A12-83DD-7ADF-E3BD-777634CC404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3" name="Text Box 27">
            <a:extLst>
              <a:ext uri="{FF2B5EF4-FFF2-40B4-BE49-F238E27FC236}">
                <a16:creationId xmlns:a16="http://schemas.microsoft.com/office/drawing/2014/main" id="{A0921653-64FC-9A90-AF77-69B5FA6C3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59" y="2913530"/>
            <a:ext cx="75238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Milford Junction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270.5)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094" name="Straight Connector 167">
            <a:extLst>
              <a:ext uri="{FF2B5EF4-FFF2-40B4-BE49-F238E27FC236}">
                <a16:creationId xmlns:a16="http://schemas.microsoft.com/office/drawing/2014/main" id="{4B0FD232-5636-75EC-1530-09B80458D9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5" name="Text Box 28">
            <a:extLst>
              <a:ext uri="{FF2B5EF4-FFF2-40B4-BE49-F238E27FC236}">
                <a16:creationId xmlns:a16="http://schemas.microsoft.com/office/drawing/2014/main" id="{99E2194E-C8A0-0F5D-ECCD-F20C73FC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410" y="2575953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Jackson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217.4)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96" name="Straight Connector 168">
            <a:extLst>
              <a:ext uri="{FF2B5EF4-FFF2-40B4-BE49-F238E27FC236}">
                <a16:creationId xmlns:a16="http://schemas.microsoft.com/office/drawing/2014/main" id="{529BE066-DC89-1B8A-8FF2-D077E4B0F5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7" name="Text Box 32">
            <a:extLst>
              <a:ext uri="{FF2B5EF4-FFF2-40B4-BE49-F238E27FC236}">
                <a16:creationId xmlns:a16="http://schemas.microsoft.com/office/drawing/2014/main" id="{B5D45F89-6638-088F-26C2-EA2665522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713" y="1766328"/>
            <a:ext cx="1000846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Highland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269.1)</a:t>
            </a:r>
          </a:p>
        </p:txBody>
      </p:sp>
      <p:cxnSp>
        <p:nvCxnSpPr>
          <p:cNvPr id="3098" name="Straight Connector 169">
            <a:extLst>
              <a:ext uri="{FF2B5EF4-FFF2-40B4-BE49-F238E27FC236}">
                <a16:creationId xmlns:a16="http://schemas.microsoft.com/office/drawing/2014/main" id="{C5AA0FB8-3AA6-0BF5-517C-B84419B2A6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9" name="Text Box 19">
            <a:extLst>
              <a:ext uri="{FF2B5EF4-FFF2-40B4-BE49-F238E27FC236}">
                <a16:creationId xmlns:a16="http://schemas.microsoft.com/office/drawing/2014/main" id="{B6CE40C6-4CA8-2FAE-EA49-863B77E72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100" y="4944596"/>
            <a:ext cx="1130393" cy="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Alliance, Northern Border &amp;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Guardian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0.0)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Receipt/Delivery</a:t>
            </a:r>
          </a:p>
        </p:txBody>
      </p:sp>
      <p:cxnSp>
        <p:nvCxnSpPr>
          <p:cNvPr id="3100" name="Straight Connector 170">
            <a:extLst>
              <a:ext uri="{FF2B5EF4-FFF2-40B4-BE49-F238E27FC236}">
                <a16:creationId xmlns:a16="http://schemas.microsoft.com/office/drawing/2014/main" id="{F66580F5-DDA3-073A-259D-365C1AD23B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1" name="Line 20">
            <a:extLst>
              <a:ext uri="{FF2B5EF4-FFF2-40B4-BE49-F238E27FC236}">
                <a16:creationId xmlns:a16="http://schemas.microsoft.com/office/drawing/2014/main" id="{795745C8-BCCA-4E1C-7356-05DF00C73B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8372" y="4314265"/>
            <a:ext cx="542084" cy="6373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2" name="Line 36">
            <a:extLst>
              <a:ext uri="{FF2B5EF4-FFF2-40B4-BE49-F238E27FC236}">
                <a16:creationId xmlns:a16="http://schemas.microsoft.com/office/drawing/2014/main" id="{E65FBFB8-8893-78E6-12CE-3BC1BC57D0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8776" y="4322669"/>
            <a:ext cx="0" cy="3543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3" name="Line 39">
            <a:extLst>
              <a:ext uri="{FF2B5EF4-FFF2-40B4-BE49-F238E27FC236}">
                <a16:creationId xmlns:a16="http://schemas.microsoft.com/office/drawing/2014/main" id="{D599933B-8A7F-8D2A-C6FD-F9EAC50FEB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5431" y="3779184"/>
            <a:ext cx="172290" cy="75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4" name="Line 40">
            <a:extLst>
              <a:ext uri="{FF2B5EF4-FFF2-40B4-BE49-F238E27FC236}">
                <a16:creationId xmlns:a16="http://schemas.microsoft.com/office/drawing/2014/main" id="{CE758EFF-EAFC-841F-3530-77D7F415F0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14140" y="4305860"/>
            <a:ext cx="222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5" name="Line 41">
            <a:extLst>
              <a:ext uri="{FF2B5EF4-FFF2-40B4-BE49-F238E27FC236}">
                <a16:creationId xmlns:a16="http://schemas.microsoft.com/office/drawing/2014/main" id="{F4678CF8-6276-EFE7-E8F6-CAD04DFCB6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67063" y="4000501"/>
            <a:ext cx="147077" cy="30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06" name="Straight Connector 171">
            <a:extLst>
              <a:ext uri="{FF2B5EF4-FFF2-40B4-BE49-F238E27FC236}">
                <a16:creationId xmlns:a16="http://schemas.microsoft.com/office/drawing/2014/main" id="{4F7C6D22-10E9-80E4-65E7-CDC571B3D4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3">
            <a:extLst>
              <a:ext uri="{FF2B5EF4-FFF2-40B4-BE49-F238E27FC236}">
                <a16:creationId xmlns:a16="http://schemas.microsoft.com/office/drawing/2014/main" id="{81383ABF-3E71-F7E9-39B8-518CB9963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684" y="1714500"/>
            <a:ext cx="68665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MICHIGAN</a:t>
            </a:r>
          </a:p>
        </p:txBody>
      </p:sp>
      <p:cxnSp>
        <p:nvCxnSpPr>
          <p:cNvPr id="3108" name="Straight Connector 172">
            <a:extLst>
              <a:ext uri="{FF2B5EF4-FFF2-40B4-BE49-F238E27FC236}">
                <a16:creationId xmlns:a16="http://schemas.microsoft.com/office/drawing/2014/main" id="{641235CB-D076-01D7-6122-D011B0A56E2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>
            <a:extLst>
              <a:ext uri="{FF2B5EF4-FFF2-40B4-BE49-F238E27FC236}">
                <a16:creationId xmlns:a16="http://schemas.microsoft.com/office/drawing/2014/main" id="{6F984149-4D65-3568-AE1E-C2BA97C8D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887" y="3314140"/>
            <a:ext cx="548800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Chicago</a:t>
            </a:r>
          </a:p>
        </p:txBody>
      </p:sp>
      <p:cxnSp>
        <p:nvCxnSpPr>
          <p:cNvPr id="3110" name="Straight Connector 173">
            <a:extLst>
              <a:ext uri="{FF2B5EF4-FFF2-40B4-BE49-F238E27FC236}">
                <a16:creationId xmlns:a16="http://schemas.microsoft.com/office/drawing/2014/main" id="{7ADE06E4-64AE-5FB7-35E9-058F940FF5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Text Box 45">
            <a:extLst>
              <a:ext uri="{FF2B5EF4-FFF2-40B4-BE49-F238E27FC236}">
                <a16:creationId xmlns:a16="http://schemas.microsoft.com/office/drawing/2014/main" id="{2A507357-795E-7C2D-A66D-90B676971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446" y="2794468"/>
            <a:ext cx="47666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Detroit</a:t>
            </a:r>
          </a:p>
        </p:txBody>
      </p:sp>
      <p:cxnSp>
        <p:nvCxnSpPr>
          <p:cNvPr id="3112" name="Straight Connector 174">
            <a:extLst>
              <a:ext uri="{FF2B5EF4-FFF2-40B4-BE49-F238E27FC236}">
                <a16:creationId xmlns:a16="http://schemas.microsoft.com/office/drawing/2014/main" id="{CC56C59F-FD03-F896-0BE9-4EE5992F5A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3" name="Text Box 46">
            <a:extLst>
              <a:ext uri="{FF2B5EF4-FFF2-40B4-BE49-F238E27FC236}">
                <a16:creationId xmlns:a16="http://schemas.microsoft.com/office/drawing/2014/main" id="{D9F29B79-914A-D4BD-A4A7-7B365AA37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214" y="2456890"/>
            <a:ext cx="531167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Lansing</a:t>
            </a:r>
          </a:p>
        </p:txBody>
      </p:sp>
      <p:cxnSp>
        <p:nvCxnSpPr>
          <p:cNvPr id="3114" name="Straight Connector 175">
            <a:extLst>
              <a:ext uri="{FF2B5EF4-FFF2-40B4-BE49-F238E27FC236}">
                <a16:creationId xmlns:a16="http://schemas.microsoft.com/office/drawing/2014/main" id="{2659BD7B-9B7A-E0C2-54B1-80BD958BF74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8">
            <a:extLst>
              <a:ext uri="{FF2B5EF4-FFF2-40B4-BE49-F238E27FC236}">
                <a16:creationId xmlns:a16="http://schemas.microsoft.com/office/drawing/2014/main" id="{5EBA0830-FEF5-AEE5-705A-D51C2E089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593" y="3468221"/>
            <a:ext cx="60490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Erie</a:t>
            </a:r>
          </a:p>
        </p:txBody>
      </p:sp>
      <p:cxnSp>
        <p:nvCxnSpPr>
          <p:cNvPr id="3116" name="Straight Connector 176">
            <a:extLst>
              <a:ext uri="{FF2B5EF4-FFF2-40B4-BE49-F238E27FC236}">
                <a16:creationId xmlns:a16="http://schemas.microsoft.com/office/drawing/2014/main" id="{49F5D032-53AF-0587-5D79-8BD4A2021E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7" name="Text Box 49">
            <a:extLst>
              <a:ext uri="{FF2B5EF4-FFF2-40B4-BE49-F238E27FC236}">
                <a16:creationId xmlns:a16="http://schemas.microsoft.com/office/drawing/2014/main" id="{37A87137-873D-FA16-5C04-379C2402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118" y="1277471"/>
            <a:ext cx="70108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Huron</a:t>
            </a:r>
          </a:p>
        </p:txBody>
      </p:sp>
      <p:cxnSp>
        <p:nvCxnSpPr>
          <p:cNvPr id="3118" name="Straight Connector 177">
            <a:extLst>
              <a:ext uri="{FF2B5EF4-FFF2-40B4-BE49-F238E27FC236}">
                <a16:creationId xmlns:a16="http://schemas.microsoft.com/office/drawing/2014/main" id="{0632E744-4C48-57F6-B005-CCA4424CA97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9" name="Text Box 50">
            <a:extLst>
              <a:ext uri="{FF2B5EF4-FFF2-40B4-BE49-F238E27FC236}">
                <a16:creationId xmlns:a16="http://schemas.microsoft.com/office/drawing/2014/main" id="{B6FA28D8-F4B4-FE60-15F2-5E016B9B8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65" y="4305861"/>
            <a:ext cx="595287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ILLINOIS</a:t>
            </a:r>
          </a:p>
        </p:txBody>
      </p:sp>
      <p:cxnSp>
        <p:nvCxnSpPr>
          <p:cNvPr id="3120" name="Straight Connector 178">
            <a:extLst>
              <a:ext uri="{FF2B5EF4-FFF2-40B4-BE49-F238E27FC236}">
                <a16:creationId xmlns:a16="http://schemas.microsoft.com/office/drawing/2014/main" id="{D2CE5098-0F11-6AC0-6B0E-28D530C6A9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1" name="Text Box 51">
            <a:extLst>
              <a:ext uri="{FF2B5EF4-FFF2-40B4-BE49-F238E27FC236}">
                <a16:creationId xmlns:a16="http://schemas.microsoft.com/office/drawing/2014/main" id="{AD03C0D0-7CC4-4057-1978-781EED0F9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8379" y="5373221"/>
            <a:ext cx="59047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INDIANA</a:t>
            </a:r>
          </a:p>
        </p:txBody>
      </p:sp>
      <p:cxnSp>
        <p:nvCxnSpPr>
          <p:cNvPr id="3122" name="Straight Connector 179">
            <a:extLst>
              <a:ext uri="{FF2B5EF4-FFF2-40B4-BE49-F238E27FC236}">
                <a16:creationId xmlns:a16="http://schemas.microsoft.com/office/drawing/2014/main" id="{557336EB-2F82-A264-791B-4A96868465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3" name="Text Box 52">
            <a:extLst>
              <a:ext uri="{FF2B5EF4-FFF2-40B4-BE49-F238E27FC236}">
                <a16:creationId xmlns:a16="http://schemas.microsoft.com/office/drawing/2014/main" id="{41F0F0BE-FA04-088A-3876-C5B3DEED1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607" y="5783637"/>
            <a:ext cx="436589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OHIO</a:t>
            </a:r>
          </a:p>
        </p:txBody>
      </p:sp>
      <p:cxnSp>
        <p:nvCxnSpPr>
          <p:cNvPr id="3124" name="Straight Connector 180">
            <a:extLst>
              <a:ext uri="{FF2B5EF4-FFF2-40B4-BE49-F238E27FC236}">
                <a16:creationId xmlns:a16="http://schemas.microsoft.com/office/drawing/2014/main" id="{9F262273-7025-1BF2-6050-0F6A8F2FE2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5" name="Text Box 53">
            <a:extLst>
              <a:ext uri="{FF2B5EF4-FFF2-40B4-BE49-F238E27FC236}">
                <a16:creationId xmlns:a16="http://schemas.microsoft.com/office/drawing/2014/main" id="{459C32F7-EF2C-3BBC-C221-050057EAA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618" y="2087096"/>
            <a:ext cx="640171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ONTARIO</a:t>
            </a:r>
          </a:p>
        </p:txBody>
      </p:sp>
      <p:cxnSp>
        <p:nvCxnSpPr>
          <p:cNvPr id="3126" name="Straight Connector 181">
            <a:extLst>
              <a:ext uri="{FF2B5EF4-FFF2-40B4-BE49-F238E27FC236}">
                <a16:creationId xmlns:a16="http://schemas.microsoft.com/office/drawing/2014/main" id="{491C27A8-6261-753B-B358-9F87A84ABDC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7" name="Text Box 54">
            <a:extLst>
              <a:ext uri="{FF2B5EF4-FFF2-40B4-BE49-F238E27FC236}">
                <a16:creationId xmlns:a16="http://schemas.microsoft.com/office/drawing/2014/main" id="{D2EF6AD7-5072-882B-D2EA-57CC49584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581" y="2325221"/>
            <a:ext cx="76520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WISCONSIN</a:t>
            </a:r>
          </a:p>
        </p:txBody>
      </p:sp>
      <p:cxnSp>
        <p:nvCxnSpPr>
          <p:cNvPr id="3128" name="Straight Connector 182">
            <a:extLst>
              <a:ext uri="{FF2B5EF4-FFF2-40B4-BE49-F238E27FC236}">
                <a16:creationId xmlns:a16="http://schemas.microsoft.com/office/drawing/2014/main" id="{3198AC4C-87FC-BCD4-2738-4EDB46E52F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9" name="Line 55">
            <a:extLst>
              <a:ext uri="{FF2B5EF4-FFF2-40B4-BE49-F238E27FC236}">
                <a16:creationId xmlns:a16="http://schemas.microsoft.com/office/drawing/2014/main" id="{03AE7BC9-F861-1F0F-D173-725CB77196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7048" y="2762250"/>
            <a:ext cx="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0" name="Line 56">
            <a:extLst>
              <a:ext uri="{FF2B5EF4-FFF2-40B4-BE49-F238E27FC236}">
                <a16:creationId xmlns:a16="http://schemas.microsoft.com/office/drawing/2014/main" id="{ECFD4125-D9C5-76AE-4FE9-F599E44E6BE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519" y="2063284"/>
            <a:ext cx="156882" cy="52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1" name="Line 57">
            <a:extLst>
              <a:ext uri="{FF2B5EF4-FFF2-40B4-BE49-F238E27FC236}">
                <a16:creationId xmlns:a16="http://schemas.microsoft.com/office/drawing/2014/main" id="{DFE35A9D-32DE-F6C8-ABEC-024CDCED78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31" y="2741240"/>
            <a:ext cx="177893" cy="2507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2" name="Line 59">
            <a:extLst>
              <a:ext uri="{FF2B5EF4-FFF2-40B4-BE49-F238E27FC236}">
                <a16:creationId xmlns:a16="http://schemas.microsoft.com/office/drawing/2014/main" id="{B893CFC5-3A5D-7F53-AA35-17B495EF2D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640" y="2363041"/>
            <a:ext cx="86846" cy="1568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3" name="Line 60">
            <a:extLst>
              <a:ext uri="{FF2B5EF4-FFF2-40B4-BE49-F238E27FC236}">
                <a16:creationId xmlns:a16="http://schemas.microsoft.com/office/drawing/2014/main" id="{A7857546-33A4-B126-05FA-32E07BFB21B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4372" y="2304211"/>
            <a:ext cx="35018" cy="1975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4" name="Line 61">
            <a:extLst>
              <a:ext uri="{FF2B5EF4-FFF2-40B4-BE49-F238E27FC236}">
                <a16:creationId xmlns:a16="http://schemas.microsoft.com/office/drawing/2014/main" id="{B877603F-6296-A596-D4FC-7C56EBD08C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6691" y="2741239"/>
            <a:ext cx="742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5" name="Line 71">
            <a:extLst>
              <a:ext uri="{FF2B5EF4-FFF2-40B4-BE49-F238E27FC236}">
                <a16:creationId xmlns:a16="http://schemas.microsoft.com/office/drawing/2014/main" id="{1E5C2AF5-EC9A-4957-A2EC-5C72A2ABF7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581" y="9525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36" name="Straight Connector 183">
            <a:extLst>
              <a:ext uri="{FF2B5EF4-FFF2-40B4-BE49-F238E27FC236}">
                <a16:creationId xmlns:a16="http://schemas.microsoft.com/office/drawing/2014/main" id="{C6B195CD-B641-B74D-937F-3384CCE8984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7" name="Text Box 72">
            <a:extLst>
              <a:ext uri="{FF2B5EF4-FFF2-40B4-BE49-F238E27FC236}">
                <a16:creationId xmlns:a16="http://schemas.microsoft.com/office/drawing/2014/main" id="{87929EC6-1311-2116-A6FC-E9B387A4D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784" y="2589960"/>
            <a:ext cx="812426" cy="22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36” Leased Line </a:t>
            </a:r>
            <a:r>
              <a:rPr lang="en-US" altLang="en-US" sz="882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3138" name="Straight Connector 184">
            <a:extLst>
              <a:ext uri="{FF2B5EF4-FFF2-40B4-BE49-F238E27FC236}">
                <a16:creationId xmlns:a16="http://schemas.microsoft.com/office/drawing/2014/main" id="{965214CC-0BA3-6673-FDE7-B5A67512AA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Rectangle 73">
            <a:extLst>
              <a:ext uri="{FF2B5EF4-FFF2-40B4-BE49-F238E27FC236}">
                <a16:creationId xmlns:a16="http://schemas.microsoft.com/office/drawing/2014/main" id="{878822DE-8686-866D-8E11-40ADC17E0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666" y="2531129"/>
            <a:ext cx="72838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40" name="Rectangle 74">
            <a:extLst>
              <a:ext uri="{FF2B5EF4-FFF2-40B4-BE49-F238E27FC236}">
                <a16:creationId xmlns:a16="http://schemas.microsoft.com/office/drawing/2014/main" id="{34BBBA24-B61D-7AF9-EA48-CEE3172CD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409" y="2991971"/>
            <a:ext cx="74239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41" name="Rectangle 75">
            <a:extLst>
              <a:ext uri="{FF2B5EF4-FFF2-40B4-BE49-F238E27FC236}">
                <a16:creationId xmlns:a16="http://schemas.microsoft.com/office/drawing/2014/main" id="{6983B15B-3DC0-5B68-732D-235E8219F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681" y="3543861"/>
            <a:ext cx="74239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42" name="Straight Connector 185">
            <a:extLst>
              <a:ext uri="{FF2B5EF4-FFF2-40B4-BE49-F238E27FC236}">
                <a16:creationId xmlns:a16="http://schemas.microsoft.com/office/drawing/2014/main" id="{DF721F3E-A635-B8F2-B8AF-F14081CD91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3" name="Text Box 76">
            <a:extLst>
              <a:ext uri="{FF2B5EF4-FFF2-40B4-BE49-F238E27FC236}">
                <a16:creationId xmlns:a16="http://schemas.microsoft.com/office/drawing/2014/main" id="{64EC50E2-1F2D-EC11-B390-28FC46E6B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232" y="3602692"/>
            <a:ext cx="638568" cy="23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42” Pipeline</a:t>
            </a:r>
            <a:r>
              <a:rPr lang="en-US" altLang="en-US" sz="97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3144" name="Straight Connector 186">
            <a:extLst>
              <a:ext uri="{FF2B5EF4-FFF2-40B4-BE49-F238E27FC236}">
                <a16:creationId xmlns:a16="http://schemas.microsoft.com/office/drawing/2014/main" id="{3D32850F-94A4-D966-6103-39165979B8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5" name="Text Box 77">
            <a:extLst>
              <a:ext uri="{FF2B5EF4-FFF2-40B4-BE49-F238E27FC236}">
                <a16:creationId xmlns:a16="http://schemas.microsoft.com/office/drawing/2014/main" id="{8B54D287-3283-3B1F-D8E6-9E21A393C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505" y="1333500"/>
            <a:ext cx="282701" cy="26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47">
                <a:latin typeface="Arial" panose="020B0604020202020204" pitchFamily="34" charset="0"/>
              </a:rPr>
              <a:t>N</a:t>
            </a:r>
          </a:p>
        </p:txBody>
      </p:sp>
      <p:cxnSp>
        <p:nvCxnSpPr>
          <p:cNvPr id="3146" name="Straight Connector 187">
            <a:extLst>
              <a:ext uri="{FF2B5EF4-FFF2-40B4-BE49-F238E27FC236}">
                <a16:creationId xmlns:a16="http://schemas.microsoft.com/office/drawing/2014/main" id="{D1FF18E0-889C-FE7E-9394-D50307F725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7" name="Text Box 87">
            <a:extLst>
              <a:ext uri="{FF2B5EF4-FFF2-40B4-BE49-F238E27FC236}">
                <a16:creationId xmlns:a16="http://schemas.microsoft.com/office/drawing/2014/main" id="{E1E85D39-1BDB-70D3-BB6A-3FF77B80E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831" y="2406463"/>
            <a:ext cx="75238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Dawn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348.4)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48" name="Straight Connector 188">
            <a:extLst>
              <a:ext uri="{FF2B5EF4-FFF2-40B4-BE49-F238E27FC236}">
                <a16:creationId xmlns:a16="http://schemas.microsoft.com/office/drawing/2014/main" id="{6EA3366E-5A48-D6B2-FCE4-B62A10FDD2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9" name="Line 88">
            <a:extLst>
              <a:ext uri="{FF2B5EF4-FFF2-40B4-BE49-F238E27FC236}">
                <a16:creationId xmlns:a16="http://schemas.microsoft.com/office/drawing/2014/main" id="{BDD3288B-3D08-AD69-2298-776439911F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28952" y="2575953"/>
            <a:ext cx="211511" cy="98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0" name="AutoShape 111">
            <a:extLst>
              <a:ext uri="{FF2B5EF4-FFF2-40B4-BE49-F238E27FC236}">
                <a16:creationId xmlns:a16="http://schemas.microsoft.com/office/drawing/2014/main" id="{D1BE5D4D-8A24-3483-343C-BDF073E70094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668151" y="282949"/>
            <a:ext cx="392206" cy="35158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51" name="AutoShape 112">
            <a:extLst>
              <a:ext uri="{FF2B5EF4-FFF2-40B4-BE49-F238E27FC236}">
                <a16:creationId xmlns:a16="http://schemas.microsoft.com/office/drawing/2014/main" id="{50B2C32B-3679-ECFD-741D-6474CE11B4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17" y="322169"/>
            <a:ext cx="140074" cy="12886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52" name="Line 113">
            <a:extLst>
              <a:ext uri="{FF2B5EF4-FFF2-40B4-BE49-F238E27FC236}">
                <a16:creationId xmlns:a16="http://schemas.microsoft.com/office/drawing/2014/main" id="{9B5E280B-A1F1-B798-3757-DAE8BC1DC47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9041" y="275946"/>
            <a:ext cx="102253" cy="175091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3" name="Line 114">
            <a:extLst>
              <a:ext uri="{FF2B5EF4-FFF2-40B4-BE49-F238E27FC236}">
                <a16:creationId xmlns:a16="http://schemas.microsoft.com/office/drawing/2014/main" id="{14AA8A66-F2DF-409F-F5DF-F14E87F510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4217" y="451037"/>
            <a:ext cx="184897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4" name="Line 115">
            <a:extLst>
              <a:ext uri="{FF2B5EF4-FFF2-40B4-BE49-F238E27FC236}">
                <a16:creationId xmlns:a16="http://schemas.microsoft.com/office/drawing/2014/main" id="{82B1D8C5-FDD9-ECEF-EFDA-52E13B8B0C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1806" y="322169"/>
            <a:ext cx="96650" cy="168088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55" name="Straight Connector 189">
            <a:extLst>
              <a:ext uri="{FF2B5EF4-FFF2-40B4-BE49-F238E27FC236}">
                <a16:creationId xmlns:a16="http://schemas.microsoft.com/office/drawing/2014/main" id="{4534A434-9088-1780-E2A7-153CA17ACA2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6" name="Text Box 116">
            <a:extLst>
              <a:ext uri="{FF2B5EF4-FFF2-40B4-BE49-F238E27FC236}">
                <a16:creationId xmlns:a16="http://schemas.microsoft.com/office/drawing/2014/main" id="{57F398A4-5277-BEBB-080E-223B83846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419" y="623328"/>
            <a:ext cx="946344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94" b="1">
                <a:latin typeface="Arial" panose="020B0604020202020204" pitchFamily="34" charset="0"/>
              </a:rPr>
              <a:t>Vector Pipeline</a:t>
            </a:r>
            <a:r>
              <a:rPr lang="en-US" altLang="en-US" sz="265" baseline="100000">
                <a:latin typeface="Arial" panose="020B0604020202020204" pitchFamily="34" charset="0"/>
              </a:rPr>
              <a:t>TM</a:t>
            </a:r>
          </a:p>
        </p:txBody>
      </p:sp>
      <p:cxnSp>
        <p:nvCxnSpPr>
          <p:cNvPr id="3157" name="Straight Connector 190">
            <a:extLst>
              <a:ext uri="{FF2B5EF4-FFF2-40B4-BE49-F238E27FC236}">
                <a16:creationId xmlns:a16="http://schemas.microsoft.com/office/drawing/2014/main" id="{2D6F6B3B-FD30-8638-D38B-01B403B6AFB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8" name="Text Box 118">
            <a:extLst>
              <a:ext uri="{FF2B5EF4-FFF2-40B4-BE49-F238E27FC236}">
                <a16:creationId xmlns:a16="http://schemas.microsoft.com/office/drawing/2014/main" id="{E34A2B19-7D31-C819-0182-8817BF972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443" y="308162"/>
            <a:ext cx="5487234" cy="36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765" b="1" dirty="0">
                <a:latin typeface="Arial" panose="020B0604020202020204" pitchFamily="34" charset="0"/>
              </a:rPr>
              <a:t>Vector Pipeline System Map – Existing Zones</a:t>
            </a:r>
          </a:p>
        </p:txBody>
      </p:sp>
      <p:cxnSp>
        <p:nvCxnSpPr>
          <p:cNvPr id="3159" name="Straight Connector 191">
            <a:extLst>
              <a:ext uri="{FF2B5EF4-FFF2-40B4-BE49-F238E27FC236}">
                <a16:creationId xmlns:a16="http://schemas.microsoft.com/office/drawing/2014/main" id="{E9E4B9AB-15AF-D8A8-B494-3DE73E97935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0" name="Text Box 25">
            <a:extLst>
              <a:ext uri="{FF2B5EF4-FFF2-40B4-BE49-F238E27FC236}">
                <a16:creationId xmlns:a16="http://schemas.microsoft.com/office/drawing/2014/main" id="{18B515AF-D92E-EA36-48EC-BFD1C4D1CB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570" y="4754096"/>
            <a:ext cx="606508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Crown Point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43.0)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61" name="Straight Connector 192">
            <a:extLst>
              <a:ext uri="{FF2B5EF4-FFF2-40B4-BE49-F238E27FC236}">
                <a16:creationId xmlns:a16="http://schemas.microsoft.com/office/drawing/2014/main" id="{79584893-0F04-57D5-FC6E-22DE370D74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2" name="Line 67">
            <a:extLst>
              <a:ext uri="{FF2B5EF4-FFF2-40B4-BE49-F238E27FC236}">
                <a16:creationId xmlns:a16="http://schemas.microsoft.com/office/drawing/2014/main" id="{A14F3CC7-2B78-15B1-7F1D-63D352513E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7475" y="4305861"/>
            <a:ext cx="373996" cy="5364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63" name="Line 69">
            <a:extLst>
              <a:ext uri="{FF2B5EF4-FFF2-40B4-BE49-F238E27FC236}">
                <a16:creationId xmlns:a16="http://schemas.microsoft.com/office/drawing/2014/main" id="{54AD84A1-5D4A-1588-218C-DCAD69B9F6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1471" y="4842342"/>
            <a:ext cx="2591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64" name="Straight Connector 193">
            <a:extLst>
              <a:ext uri="{FF2B5EF4-FFF2-40B4-BE49-F238E27FC236}">
                <a16:creationId xmlns:a16="http://schemas.microsoft.com/office/drawing/2014/main" id="{E76E92F1-A1D4-CAB5-B30A-8ACA6190793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5" name="Straight Connector 194">
            <a:extLst>
              <a:ext uri="{FF2B5EF4-FFF2-40B4-BE49-F238E27FC236}">
                <a16:creationId xmlns:a16="http://schemas.microsoft.com/office/drawing/2014/main" id="{D54A7F03-6A85-239E-8D55-B71A7E2B95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6" name="Straight Connector 195">
            <a:extLst>
              <a:ext uri="{FF2B5EF4-FFF2-40B4-BE49-F238E27FC236}">
                <a16:creationId xmlns:a16="http://schemas.microsoft.com/office/drawing/2014/main" id="{17D9290F-8F6A-D379-645D-7CFFFAE527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129">
            <a:extLst>
              <a:ext uri="{FF2B5EF4-FFF2-40B4-BE49-F238E27FC236}">
                <a16:creationId xmlns:a16="http://schemas.microsoft.com/office/drawing/2014/main" id="{3D6242CC-7AC6-B46C-9ADC-00091589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480" y="2067485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Hartland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256.6)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68" name="Straight Connector 196">
            <a:extLst>
              <a:ext uri="{FF2B5EF4-FFF2-40B4-BE49-F238E27FC236}">
                <a16:creationId xmlns:a16="http://schemas.microsoft.com/office/drawing/2014/main" id="{87F4002E-5F94-F12A-EE59-CFC8B03F773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9" name="Line 130">
            <a:extLst>
              <a:ext uri="{FF2B5EF4-FFF2-40B4-BE49-F238E27FC236}">
                <a16:creationId xmlns:a16="http://schemas.microsoft.com/office/drawing/2014/main" id="{FAE767A9-B54C-8A67-EE73-C9BE4E0A02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7801" y="2257986"/>
            <a:ext cx="253534" cy="4006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70" name="Line 131">
            <a:extLst>
              <a:ext uri="{FF2B5EF4-FFF2-40B4-BE49-F238E27FC236}">
                <a16:creationId xmlns:a16="http://schemas.microsoft.com/office/drawing/2014/main" id="{357DA30F-BEFA-DA9C-4D12-8F3D20FFA1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4963" y="2257985"/>
            <a:ext cx="7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71" name="Text Box 136">
            <a:extLst>
              <a:ext uri="{FF2B5EF4-FFF2-40B4-BE49-F238E27FC236}">
                <a16:creationId xmlns:a16="http://schemas.microsoft.com/office/drawing/2014/main" id="{6AC9D411-E4E7-3E26-CA9D-9A9E17BEE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118" y="4614022"/>
            <a:ext cx="176967" cy="44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72" name="Straight Connector 197">
            <a:extLst>
              <a:ext uri="{FF2B5EF4-FFF2-40B4-BE49-F238E27FC236}">
                <a16:creationId xmlns:a16="http://schemas.microsoft.com/office/drawing/2014/main" id="{264CF505-3D22-7FB9-8099-763151650A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3" name="Text Box 29">
            <a:extLst>
              <a:ext uri="{FF2B5EF4-FFF2-40B4-BE49-F238E27FC236}">
                <a16:creationId xmlns:a16="http://schemas.microsoft.com/office/drawing/2014/main" id="{248E11F7-3859-9049-88B9-3F5D69AF6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364" y="4340879"/>
            <a:ext cx="97351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Washington 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305.6)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74" name="Straight Connector 198">
            <a:extLst>
              <a:ext uri="{FF2B5EF4-FFF2-40B4-BE49-F238E27FC236}">
                <a16:creationId xmlns:a16="http://schemas.microsoft.com/office/drawing/2014/main" id="{FC566044-619B-FD22-5101-0C6457B8AB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" name="Straight Connector 199">
            <a:extLst>
              <a:ext uri="{FF2B5EF4-FFF2-40B4-BE49-F238E27FC236}">
                <a16:creationId xmlns:a16="http://schemas.microsoft.com/office/drawing/2014/main" id="{8A47E852-1CAD-5516-3B98-C0842F5982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" name="Straight Connector 200">
            <a:extLst>
              <a:ext uri="{FF2B5EF4-FFF2-40B4-BE49-F238E27FC236}">
                <a16:creationId xmlns:a16="http://schemas.microsoft.com/office/drawing/2014/main" id="{8A5B35AC-5BCD-EFC6-D486-0126192CAAF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" name="Text Box 132">
            <a:extLst>
              <a:ext uri="{FF2B5EF4-FFF2-40B4-BE49-F238E27FC236}">
                <a16:creationId xmlns:a16="http://schemas.microsoft.com/office/drawing/2014/main" id="{AB71B4F3-0B0B-8B3F-399A-39E81E4B4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166" y="4712074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Ray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307.5)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78" name="Straight Connector 201">
            <a:extLst>
              <a:ext uri="{FF2B5EF4-FFF2-40B4-BE49-F238E27FC236}">
                <a16:creationId xmlns:a16="http://schemas.microsoft.com/office/drawing/2014/main" id="{F6579E2D-8E61-02E1-E462-CED134E887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9" name="Straight Connector 202">
            <a:extLst>
              <a:ext uri="{FF2B5EF4-FFF2-40B4-BE49-F238E27FC236}">
                <a16:creationId xmlns:a16="http://schemas.microsoft.com/office/drawing/2014/main" id="{38C70411-7BFE-0DB1-996A-2EF62C8211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0" name="Straight Connector 203">
            <a:extLst>
              <a:ext uri="{FF2B5EF4-FFF2-40B4-BE49-F238E27FC236}">
                <a16:creationId xmlns:a16="http://schemas.microsoft.com/office/drawing/2014/main" id="{33203596-71A4-9244-AD81-24F7D921D6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1" name="Text Box 133">
            <a:extLst>
              <a:ext uri="{FF2B5EF4-FFF2-40B4-BE49-F238E27FC236}">
                <a16:creationId xmlns:a16="http://schemas.microsoft.com/office/drawing/2014/main" id="{33D0F92D-8FA7-BB6C-7027-9BBEBA1A4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357" y="5193927"/>
            <a:ext cx="761999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Lenox Bluewater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312.8)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82" name="Straight Connector 204">
            <a:extLst>
              <a:ext uri="{FF2B5EF4-FFF2-40B4-BE49-F238E27FC236}">
                <a16:creationId xmlns:a16="http://schemas.microsoft.com/office/drawing/2014/main" id="{E386EC31-CC9A-25B5-0C72-90122708518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3" name="Straight Connector 205">
            <a:extLst>
              <a:ext uri="{FF2B5EF4-FFF2-40B4-BE49-F238E27FC236}">
                <a16:creationId xmlns:a16="http://schemas.microsoft.com/office/drawing/2014/main" id="{41AD34F7-B0CD-6514-77D5-61D6E12F53B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4" name="Straight Connector 206">
            <a:extLst>
              <a:ext uri="{FF2B5EF4-FFF2-40B4-BE49-F238E27FC236}">
                <a16:creationId xmlns:a16="http://schemas.microsoft.com/office/drawing/2014/main" id="{96EB4A51-66FD-F904-6A14-99FD3FE513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5" name="Oval 147">
            <a:extLst>
              <a:ext uri="{FF2B5EF4-FFF2-40B4-BE49-F238E27FC236}">
                <a16:creationId xmlns:a16="http://schemas.microsoft.com/office/drawing/2014/main" id="{84C17ADF-1284-9F94-F85C-DEF2BCB1B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196" y="226639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86" name="Straight Connector 207">
            <a:extLst>
              <a:ext uri="{FF2B5EF4-FFF2-40B4-BE49-F238E27FC236}">
                <a16:creationId xmlns:a16="http://schemas.microsoft.com/office/drawing/2014/main" id="{E37E753B-ED69-7C5B-76A8-D44A88DB4AD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7" name="Text Box 148">
            <a:extLst>
              <a:ext uri="{FF2B5EF4-FFF2-40B4-BE49-F238E27FC236}">
                <a16:creationId xmlns:a16="http://schemas.microsoft.com/office/drawing/2014/main" id="{622A1982-AB20-0702-7E77-E319EECB5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0971" y="2224345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A</a:t>
            </a:r>
          </a:p>
        </p:txBody>
      </p:sp>
      <p:cxnSp>
        <p:nvCxnSpPr>
          <p:cNvPr id="3188" name="Straight Connector 208">
            <a:extLst>
              <a:ext uri="{FF2B5EF4-FFF2-40B4-BE49-F238E27FC236}">
                <a16:creationId xmlns:a16="http://schemas.microsoft.com/office/drawing/2014/main" id="{8B2FB53D-780F-52C1-26D7-AD010EAB18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9" name="Oval 155">
            <a:extLst>
              <a:ext uri="{FF2B5EF4-FFF2-40B4-BE49-F238E27FC236}">
                <a16:creationId xmlns:a16="http://schemas.microsoft.com/office/drawing/2014/main" id="{F39A0C59-B6F9-D6B7-A6CF-1423EC274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872" y="2210361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90" name="Straight Connector 209">
            <a:extLst>
              <a:ext uri="{FF2B5EF4-FFF2-40B4-BE49-F238E27FC236}">
                <a16:creationId xmlns:a16="http://schemas.microsoft.com/office/drawing/2014/main" id="{0DE2CF67-BA39-72A1-588B-983526ED29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1" name="Text Box 156">
            <a:extLst>
              <a:ext uri="{FF2B5EF4-FFF2-40B4-BE49-F238E27FC236}">
                <a16:creationId xmlns:a16="http://schemas.microsoft.com/office/drawing/2014/main" id="{F6382D50-74D1-75B1-66E4-2A3D225FB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7647" y="2168316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3192" name="Straight Connector 210">
            <a:extLst>
              <a:ext uri="{FF2B5EF4-FFF2-40B4-BE49-F238E27FC236}">
                <a16:creationId xmlns:a16="http://schemas.microsoft.com/office/drawing/2014/main" id="{A0CCD8EF-2C5E-A4B8-0288-AE0FB94306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3" name="Oval 158">
            <a:extLst>
              <a:ext uri="{FF2B5EF4-FFF2-40B4-BE49-F238E27FC236}">
                <a16:creationId xmlns:a16="http://schemas.microsoft.com/office/drawing/2014/main" id="{5562CC0C-F406-99CE-4735-8DDD3B224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570" y="2206159"/>
            <a:ext cx="1008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94" name="Straight Connector 211">
            <a:extLst>
              <a:ext uri="{FF2B5EF4-FFF2-40B4-BE49-F238E27FC236}">
                <a16:creationId xmlns:a16="http://schemas.microsoft.com/office/drawing/2014/main" id="{099E6612-C073-D7CA-2280-01DE7D169C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5" name="Text Box 159">
            <a:extLst>
              <a:ext uri="{FF2B5EF4-FFF2-40B4-BE49-F238E27FC236}">
                <a16:creationId xmlns:a16="http://schemas.microsoft.com/office/drawing/2014/main" id="{8D2DF547-F569-2834-D637-4C0269D75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346" y="2164114"/>
            <a:ext cx="193301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B</a:t>
            </a:r>
          </a:p>
        </p:txBody>
      </p:sp>
      <p:cxnSp>
        <p:nvCxnSpPr>
          <p:cNvPr id="3196" name="Straight Connector 212">
            <a:extLst>
              <a:ext uri="{FF2B5EF4-FFF2-40B4-BE49-F238E27FC236}">
                <a16:creationId xmlns:a16="http://schemas.microsoft.com/office/drawing/2014/main" id="{591F1B54-D7E1-72FC-C8D7-790C770519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7" name="Line 160">
            <a:extLst>
              <a:ext uri="{FF2B5EF4-FFF2-40B4-BE49-F238E27FC236}">
                <a16:creationId xmlns:a16="http://schemas.microsoft.com/office/drawing/2014/main" id="{144CEF89-8C0C-C715-459D-D82CA6840C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203" y="2312615"/>
            <a:ext cx="25213" cy="187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98" name="Line 161">
            <a:extLst>
              <a:ext uri="{FF2B5EF4-FFF2-40B4-BE49-F238E27FC236}">
                <a16:creationId xmlns:a16="http://schemas.microsoft.com/office/drawing/2014/main" id="{F6409DC6-2611-50AD-4ECF-0D2F99A893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49901" y="2312615"/>
            <a:ext cx="0" cy="1933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99" name="Straight Connector 213">
            <a:extLst>
              <a:ext uri="{FF2B5EF4-FFF2-40B4-BE49-F238E27FC236}">
                <a16:creationId xmlns:a16="http://schemas.microsoft.com/office/drawing/2014/main" id="{5E78EDB7-865A-69CE-B342-EA3C262113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0" name="Text Box 166">
            <a:extLst>
              <a:ext uri="{FF2B5EF4-FFF2-40B4-BE49-F238E27FC236}">
                <a16:creationId xmlns:a16="http://schemas.microsoft.com/office/drawing/2014/main" id="{CC3EF785-FB50-8DF0-8028-E1ACAED98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103" y="4328272"/>
            <a:ext cx="830928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Greenfield Energy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01" name="Straight Connector 214">
            <a:extLst>
              <a:ext uri="{FF2B5EF4-FFF2-40B4-BE49-F238E27FC236}">
                <a16:creationId xmlns:a16="http://schemas.microsoft.com/office/drawing/2014/main" id="{C9946C4A-F71A-A1F6-12C8-D1CFE9C2395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2" name="Rectangle 168">
            <a:extLst>
              <a:ext uri="{FF2B5EF4-FFF2-40B4-BE49-F238E27FC236}">
                <a16:creationId xmlns:a16="http://schemas.microsoft.com/office/drawing/2014/main" id="{A2FB9822-0437-E44A-AC2F-92C1F6AFB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382" y="2599765"/>
            <a:ext cx="135872" cy="138673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03" name="Rectangle 169">
            <a:extLst>
              <a:ext uri="{FF2B5EF4-FFF2-40B4-BE49-F238E27FC236}">
                <a16:creationId xmlns:a16="http://schemas.microsoft.com/office/drawing/2014/main" id="{C5693C85-5EBA-C458-0C7F-9F99C92EF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706" y="2473698"/>
            <a:ext cx="133070" cy="128868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04" name="Straight Connector 215">
            <a:extLst>
              <a:ext uri="{FF2B5EF4-FFF2-40B4-BE49-F238E27FC236}">
                <a16:creationId xmlns:a16="http://schemas.microsoft.com/office/drawing/2014/main" id="{AB94B84F-BA81-F0F5-8560-DB42242DCA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5" name="Text Box 170">
            <a:extLst>
              <a:ext uri="{FF2B5EF4-FFF2-40B4-BE49-F238E27FC236}">
                <a16:creationId xmlns:a16="http://schemas.microsoft.com/office/drawing/2014/main" id="{48D1C024-9309-A8C5-E0E5-0FAE7EA7F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927" y="1791541"/>
            <a:ext cx="640171" cy="3737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Washington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305.6)</a:t>
            </a:r>
          </a:p>
        </p:txBody>
      </p:sp>
      <p:cxnSp>
        <p:nvCxnSpPr>
          <p:cNvPr id="3206" name="Straight Connector 216">
            <a:extLst>
              <a:ext uri="{FF2B5EF4-FFF2-40B4-BE49-F238E27FC236}">
                <a16:creationId xmlns:a16="http://schemas.microsoft.com/office/drawing/2014/main" id="{CD7B9CE5-2436-2D11-7C28-AA09882B3D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7" name="Line 171">
            <a:extLst>
              <a:ext uri="{FF2B5EF4-FFF2-40B4-BE49-F238E27FC236}">
                <a16:creationId xmlns:a16="http://schemas.microsoft.com/office/drawing/2014/main" id="{34A2571F-927B-46CE-792C-50C754D5D2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8122" y="2182346"/>
            <a:ext cx="42022" cy="2661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08" name="Rectangle 172">
            <a:extLst>
              <a:ext uri="{FF2B5EF4-FFF2-40B4-BE49-F238E27FC236}">
                <a16:creationId xmlns:a16="http://schemas.microsoft.com/office/drawing/2014/main" id="{D7C5FF56-AE6C-F2AA-433E-863745263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456" y="4199404"/>
            <a:ext cx="134471" cy="140074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09" name="Straight Connector 217">
            <a:extLst>
              <a:ext uri="{FF2B5EF4-FFF2-40B4-BE49-F238E27FC236}">
                <a16:creationId xmlns:a16="http://schemas.microsoft.com/office/drawing/2014/main" id="{EBECB062-F9BC-1593-9A86-68A1DAE773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0" name="Text Box 173">
            <a:extLst>
              <a:ext uri="{FF2B5EF4-FFF2-40B4-BE49-F238E27FC236}">
                <a16:creationId xmlns:a16="http://schemas.microsoft.com/office/drawing/2014/main" id="{254C69ED-767B-A1E1-7B1C-8283C816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34" y="3527052"/>
            <a:ext cx="867798" cy="2786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Joliet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0.0)</a:t>
            </a:r>
          </a:p>
        </p:txBody>
      </p:sp>
      <p:cxnSp>
        <p:nvCxnSpPr>
          <p:cNvPr id="3211" name="Straight Connector 218">
            <a:extLst>
              <a:ext uri="{FF2B5EF4-FFF2-40B4-BE49-F238E27FC236}">
                <a16:creationId xmlns:a16="http://schemas.microsoft.com/office/drawing/2014/main" id="{4CC089E2-A9B5-09F1-70FB-78B8AB3B02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2" name="Line 174">
            <a:extLst>
              <a:ext uri="{FF2B5EF4-FFF2-40B4-BE49-F238E27FC236}">
                <a16:creationId xmlns:a16="http://schemas.microsoft.com/office/drawing/2014/main" id="{C119492C-0BB1-8EE2-C273-4D64C1CFAB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3659" y="3818405"/>
            <a:ext cx="381000" cy="3669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13" name="Straight Connector 219">
            <a:extLst>
              <a:ext uri="{FF2B5EF4-FFF2-40B4-BE49-F238E27FC236}">
                <a16:creationId xmlns:a16="http://schemas.microsoft.com/office/drawing/2014/main" id="{6A5C5675-36E9-1C6C-9239-57CDCB28F9C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4" name="Text Box 176">
            <a:extLst>
              <a:ext uri="{FF2B5EF4-FFF2-40B4-BE49-F238E27FC236}">
                <a16:creationId xmlns:a16="http://schemas.microsoft.com/office/drawing/2014/main" id="{CC0EEE0D-41FA-961A-1728-0F88A9565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674" y="5772431"/>
            <a:ext cx="2090889" cy="33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71" b="1">
                <a:latin typeface="Arial" panose="020B0604020202020204" pitchFamily="34" charset="0"/>
              </a:rPr>
              <a:t>**</a:t>
            </a:r>
            <a:r>
              <a:rPr lang="en-US" altLang="en-US" sz="618" b="1">
                <a:latin typeface="Arial" panose="020B0604020202020204" pitchFamily="34" charset="0"/>
              </a:rPr>
              <a:t> Vector facilities located in Ontario are owned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  Vector Pipeline Limited Partnership.</a:t>
            </a:r>
            <a:r>
              <a:rPr lang="en-US" altLang="en-US" sz="618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3215" name="Straight Connector 220">
            <a:extLst>
              <a:ext uri="{FF2B5EF4-FFF2-40B4-BE49-F238E27FC236}">
                <a16:creationId xmlns:a16="http://schemas.microsoft.com/office/drawing/2014/main" id="{D7CC56B4-177D-65DF-AF89-44C28EDC16A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6" name="Line 178">
            <a:extLst>
              <a:ext uri="{FF2B5EF4-FFF2-40B4-BE49-F238E27FC236}">
                <a16:creationId xmlns:a16="http://schemas.microsoft.com/office/drawing/2014/main" id="{037A5E63-504A-EB28-0268-B5BF1CE6D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9074" y="2554942"/>
            <a:ext cx="151279" cy="25213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17" name="Line 179">
            <a:extLst>
              <a:ext uri="{FF2B5EF4-FFF2-40B4-BE49-F238E27FC236}">
                <a16:creationId xmlns:a16="http://schemas.microsoft.com/office/drawing/2014/main" id="{A9EE6627-AE48-B3C8-EEB8-3E18403546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16589" y="2526926"/>
            <a:ext cx="161085" cy="2801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18" name="Rectangle 180">
            <a:extLst>
              <a:ext uri="{FF2B5EF4-FFF2-40B4-BE49-F238E27FC236}">
                <a16:creationId xmlns:a16="http://schemas.microsoft.com/office/drawing/2014/main" id="{1B27DB64-178E-6975-4022-25CB6E590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159" y="3328148"/>
            <a:ext cx="141474" cy="137272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19" name="Line 183">
            <a:extLst>
              <a:ext uri="{FF2B5EF4-FFF2-40B4-BE49-F238E27FC236}">
                <a16:creationId xmlns:a16="http://schemas.microsoft.com/office/drawing/2014/main" id="{43956904-BA3C-C421-A63F-3989BF983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9806" y="3450012"/>
            <a:ext cx="113459" cy="187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20" name="Line 184">
            <a:extLst>
              <a:ext uri="{FF2B5EF4-FFF2-40B4-BE49-F238E27FC236}">
                <a16:creationId xmlns:a16="http://schemas.microsoft.com/office/drawing/2014/main" id="{0A74EAAB-24FE-FB69-3162-575C8E9A1E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4228" y="3744166"/>
            <a:ext cx="742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21" name="Straight Connector 221">
            <a:extLst>
              <a:ext uri="{FF2B5EF4-FFF2-40B4-BE49-F238E27FC236}">
                <a16:creationId xmlns:a16="http://schemas.microsoft.com/office/drawing/2014/main" id="{6239AEFD-0442-AFBA-F288-A9F82512F9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2" name="Text Box 185">
            <a:extLst>
              <a:ext uri="{FF2B5EF4-FFF2-40B4-BE49-F238E27FC236}">
                <a16:creationId xmlns:a16="http://schemas.microsoft.com/office/drawing/2014/main" id="{3DF80594-F99F-B512-F789-4457C4AD0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379" y="3721754"/>
            <a:ext cx="928712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Athens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168.9)</a:t>
            </a:r>
          </a:p>
        </p:txBody>
      </p:sp>
      <p:cxnSp>
        <p:nvCxnSpPr>
          <p:cNvPr id="3223" name="Straight Connector 222">
            <a:extLst>
              <a:ext uri="{FF2B5EF4-FFF2-40B4-BE49-F238E27FC236}">
                <a16:creationId xmlns:a16="http://schemas.microsoft.com/office/drawing/2014/main" id="{C3C785AB-C611-3BF6-B164-884E446FB7E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4" name="Line 186">
            <a:extLst>
              <a:ext uri="{FF2B5EF4-FFF2-40B4-BE49-F238E27FC236}">
                <a16:creationId xmlns:a16="http://schemas.microsoft.com/office/drawing/2014/main" id="{F2875082-AD94-87F9-65FC-82A7C6468F3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3633" y="3465420"/>
            <a:ext cx="277346" cy="2563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25" name="Oval 188">
            <a:extLst>
              <a:ext uri="{FF2B5EF4-FFF2-40B4-BE49-F238E27FC236}">
                <a16:creationId xmlns:a16="http://schemas.microsoft.com/office/drawing/2014/main" id="{AFA4ED1B-885A-9579-1A85-DEEC48403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41" y="2200556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26" name="Straight Connector 223">
            <a:extLst>
              <a:ext uri="{FF2B5EF4-FFF2-40B4-BE49-F238E27FC236}">
                <a16:creationId xmlns:a16="http://schemas.microsoft.com/office/drawing/2014/main" id="{20945A54-6EE8-BC3D-83EE-2B7F73CC7E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7" name="Text Box 189">
            <a:extLst>
              <a:ext uri="{FF2B5EF4-FFF2-40B4-BE49-F238E27FC236}">
                <a16:creationId xmlns:a16="http://schemas.microsoft.com/office/drawing/2014/main" id="{34B85AEA-FA95-EFF0-5F01-E56AB159A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118" y="2159912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</a:t>
            </a:r>
          </a:p>
        </p:txBody>
      </p:sp>
      <p:cxnSp>
        <p:nvCxnSpPr>
          <p:cNvPr id="3228" name="Straight Connector 224">
            <a:extLst>
              <a:ext uri="{FF2B5EF4-FFF2-40B4-BE49-F238E27FC236}">
                <a16:creationId xmlns:a16="http://schemas.microsoft.com/office/drawing/2014/main" id="{F321D173-02BD-A955-4F8A-B9F55EF797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9" name="Straight Connector 225">
            <a:extLst>
              <a:ext uri="{FF2B5EF4-FFF2-40B4-BE49-F238E27FC236}">
                <a16:creationId xmlns:a16="http://schemas.microsoft.com/office/drawing/2014/main" id="{B075F374-3DB3-43C6-9456-4E72F83FF3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0" name="Straight Connector 226">
            <a:extLst>
              <a:ext uri="{FF2B5EF4-FFF2-40B4-BE49-F238E27FC236}">
                <a16:creationId xmlns:a16="http://schemas.microsoft.com/office/drawing/2014/main" id="{FA52AE06-4EEC-02FD-60A9-49F4B83184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1" name="Text Box 193">
            <a:extLst>
              <a:ext uri="{FF2B5EF4-FFF2-40B4-BE49-F238E27FC236}">
                <a16:creationId xmlns:a16="http://schemas.microsoft.com/office/drawing/2014/main" id="{CF7D59BF-5AF7-0AAE-29F1-A03DB7069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4695265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Courtright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32" name="Straight Connector 227">
            <a:extLst>
              <a:ext uri="{FF2B5EF4-FFF2-40B4-BE49-F238E27FC236}">
                <a16:creationId xmlns:a16="http://schemas.microsoft.com/office/drawing/2014/main" id="{40DB9CD9-80F2-F0BC-F5EF-6817427BE7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3" name="Straight Connector 228">
            <a:extLst>
              <a:ext uri="{FF2B5EF4-FFF2-40B4-BE49-F238E27FC236}">
                <a16:creationId xmlns:a16="http://schemas.microsoft.com/office/drawing/2014/main" id="{0F191A7A-C492-0180-8D91-8425A8D755A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4" name="Straight Connector 229">
            <a:extLst>
              <a:ext uri="{FF2B5EF4-FFF2-40B4-BE49-F238E27FC236}">
                <a16:creationId xmlns:a16="http://schemas.microsoft.com/office/drawing/2014/main" id="{015F0AF0-0A73-5D12-63C9-874A0C8133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5" name="Straight Connector 230">
            <a:extLst>
              <a:ext uri="{FF2B5EF4-FFF2-40B4-BE49-F238E27FC236}">
                <a16:creationId xmlns:a16="http://schemas.microsoft.com/office/drawing/2014/main" id="{8B766C48-CF6B-0116-3387-74A73FBD2D1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6" name="Straight Connector 231">
            <a:extLst>
              <a:ext uri="{FF2B5EF4-FFF2-40B4-BE49-F238E27FC236}">
                <a16:creationId xmlns:a16="http://schemas.microsoft.com/office/drawing/2014/main" id="{2DA68663-1F71-4DBB-B941-33470A099E3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7" name="Text Box 202">
            <a:extLst>
              <a:ext uri="{FF2B5EF4-FFF2-40B4-BE49-F238E27FC236}">
                <a16:creationId xmlns:a16="http://schemas.microsoft.com/office/drawing/2014/main" id="{9F466345-D163-DFE6-21AC-E99B0E5A5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8512" y="4726081"/>
            <a:ext cx="1021136" cy="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Vector -  Bluewater Energy Center (BWEC)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332.3)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38" name="Straight Connector 232">
            <a:extLst>
              <a:ext uri="{FF2B5EF4-FFF2-40B4-BE49-F238E27FC236}">
                <a16:creationId xmlns:a16="http://schemas.microsoft.com/office/drawing/2014/main" id="{8AAD6F3E-FB9D-E223-71BF-C6D73D6854E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9" name="Straight Connector 233">
            <a:extLst>
              <a:ext uri="{FF2B5EF4-FFF2-40B4-BE49-F238E27FC236}">
                <a16:creationId xmlns:a16="http://schemas.microsoft.com/office/drawing/2014/main" id="{9804A17D-358B-0F2B-BA7E-095AF13F37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0" name="Straight Connector 234">
            <a:extLst>
              <a:ext uri="{FF2B5EF4-FFF2-40B4-BE49-F238E27FC236}">
                <a16:creationId xmlns:a16="http://schemas.microsoft.com/office/drawing/2014/main" id="{6A27ACE3-ED44-25A7-EEB4-90C1C1D5A7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1" name="Straight Connector 235">
            <a:extLst>
              <a:ext uri="{FF2B5EF4-FFF2-40B4-BE49-F238E27FC236}">
                <a16:creationId xmlns:a16="http://schemas.microsoft.com/office/drawing/2014/main" id="{7E3668EA-4713-857A-81AA-D800D2A32BA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2" name="Straight Connector 236">
            <a:extLst>
              <a:ext uri="{FF2B5EF4-FFF2-40B4-BE49-F238E27FC236}">
                <a16:creationId xmlns:a16="http://schemas.microsoft.com/office/drawing/2014/main" id="{22956C44-9939-A49F-34C9-18ADAAD9906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3" name="Text Box 209">
            <a:extLst>
              <a:ext uri="{FF2B5EF4-FFF2-40B4-BE49-F238E27FC236}">
                <a16:creationId xmlns:a16="http://schemas.microsoft.com/office/drawing/2014/main" id="{7F568A05-FBB5-8F0B-9413-507C7734B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504" y="2256585"/>
            <a:ext cx="709100" cy="23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42” Pipeline </a:t>
            </a:r>
            <a:r>
              <a:rPr lang="en-US" altLang="en-US" sz="971">
                <a:latin typeface="Arial" panose="020B0604020202020204" pitchFamily="34" charset="0"/>
              </a:rPr>
              <a:t>**</a:t>
            </a:r>
          </a:p>
        </p:txBody>
      </p:sp>
      <p:cxnSp>
        <p:nvCxnSpPr>
          <p:cNvPr id="3244" name="Straight Connector 237">
            <a:extLst>
              <a:ext uri="{FF2B5EF4-FFF2-40B4-BE49-F238E27FC236}">
                <a16:creationId xmlns:a16="http://schemas.microsoft.com/office/drawing/2014/main" id="{15AF3A4D-109B-43BB-C93D-21876B50D0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5" name="Line 210">
            <a:extLst>
              <a:ext uri="{FF2B5EF4-FFF2-40B4-BE49-F238E27FC236}">
                <a16:creationId xmlns:a16="http://schemas.microsoft.com/office/drawing/2014/main" id="{B678A443-7195-E618-3B7C-BE963A5549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40706" y="2470897"/>
            <a:ext cx="183497" cy="72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46" name="Straight Connector 238">
            <a:extLst>
              <a:ext uri="{FF2B5EF4-FFF2-40B4-BE49-F238E27FC236}">
                <a16:creationId xmlns:a16="http://schemas.microsoft.com/office/drawing/2014/main" id="{0172AAA3-576E-2532-5407-B276E4D0520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7" name="Text Box 211">
            <a:extLst>
              <a:ext uri="{FF2B5EF4-FFF2-40B4-BE49-F238E27FC236}">
                <a16:creationId xmlns:a16="http://schemas.microsoft.com/office/drawing/2014/main" id="{E8B3FBCF-8B79-9C0C-6196-4717E0B4A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949" y="5768228"/>
            <a:ext cx="2671175" cy="33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71" b="1">
                <a:latin typeface="Arial" panose="020B0604020202020204" pitchFamily="34" charset="0"/>
              </a:rPr>
              <a:t>*</a:t>
            </a:r>
            <a:r>
              <a:rPr lang="en-US" altLang="en-US" sz="618" b="1">
                <a:latin typeface="Arial" panose="020B0604020202020204" pitchFamily="34" charset="0"/>
              </a:rPr>
              <a:t> Vector facilities located in the United States are owned/leased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  Vector Pipeline L.P.</a:t>
            </a:r>
            <a:r>
              <a:rPr lang="en-US" altLang="en-US" sz="618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3248" name="Straight Connector 239">
            <a:extLst>
              <a:ext uri="{FF2B5EF4-FFF2-40B4-BE49-F238E27FC236}">
                <a16:creationId xmlns:a16="http://schemas.microsoft.com/office/drawing/2014/main" id="{B220965B-9034-7562-FF59-136DA1A87EB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9" name="Straight Connector 240">
            <a:extLst>
              <a:ext uri="{FF2B5EF4-FFF2-40B4-BE49-F238E27FC236}">
                <a16:creationId xmlns:a16="http://schemas.microsoft.com/office/drawing/2014/main" id="{412F5AAF-87B4-0D5A-B3A2-DBC968B09E0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0" name="Straight Connector 241">
            <a:extLst>
              <a:ext uri="{FF2B5EF4-FFF2-40B4-BE49-F238E27FC236}">
                <a16:creationId xmlns:a16="http://schemas.microsoft.com/office/drawing/2014/main" id="{BB7F889A-17E6-AE51-D81A-3E357A761C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1" name="Straight Connector 242">
            <a:extLst>
              <a:ext uri="{FF2B5EF4-FFF2-40B4-BE49-F238E27FC236}">
                <a16:creationId xmlns:a16="http://schemas.microsoft.com/office/drawing/2014/main" id="{44250E86-DC2E-CE1C-5727-C25A903A695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2" name="Rectangle 224">
            <a:extLst>
              <a:ext uri="{FF2B5EF4-FFF2-40B4-BE49-F238E27FC236}">
                <a16:creationId xmlns:a16="http://schemas.microsoft.com/office/drawing/2014/main" id="{2AB57EE8-01A6-2198-7C46-9A77D296C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0" y="832037"/>
            <a:ext cx="8429625" cy="5286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53" name="Straight Connector 243">
            <a:extLst>
              <a:ext uri="{FF2B5EF4-FFF2-40B4-BE49-F238E27FC236}">
                <a16:creationId xmlns:a16="http://schemas.microsoft.com/office/drawing/2014/main" id="{B1E83BA4-3686-AB4E-286F-11A417CBA8F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4" name="Straight Connector 244">
            <a:extLst>
              <a:ext uri="{FF2B5EF4-FFF2-40B4-BE49-F238E27FC236}">
                <a16:creationId xmlns:a16="http://schemas.microsoft.com/office/drawing/2014/main" id="{FB174A2B-C1F6-7F3F-2290-68A01EAB868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5" name="Straight Connector 245">
            <a:extLst>
              <a:ext uri="{FF2B5EF4-FFF2-40B4-BE49-F238E27FC236}">
                <a16:creationId xmlns:a16="http://schemas.microsoft.com/office/drawing/2014/main" id="{FA715486-6C24-9389-418F-68FF9B4DD0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6" name="Text Box 47">
            <a:extLst>
              <a:ext uri="{FF2B5EF4-FFF2-40B4-BE49-F238E27FC236}">
                <a16:creationId xmlns:a16="http://schemas.microsoft.com/office/drawing/2014/main" id="{2E005A14-BD15-0FF8-5CF4-5BCD4CEAC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265" y="1961030"/>
            <a:ext cx="83092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Michigan</a:t>
            </a:r>
          </a:p>
        </p:txBody>
      </p:sp>
      <p:cxnSp>
        <p:nvCxnSpPr>
          <p:cNvPr id="3257" name="Straight Connector 246">
            <a:extLst>
              <a:ext uri="{FF2B5EF4-FFF2-40B4-BE49-F238E27FC236}">
                <a16:creationId xmlns:a16="http://schemas.microsoft.com/office/drawing/2014/main" id="{93BDC473-4024-0159-2FAF-944B636D85C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8" name="Straight Connector 247">
            <a:extLst>
              <a:ext uri="{FF2B5EF4-FFF2-40B4-BE49-F238E27FC236}">
                <a16:creationId xmlns:a16="http://schemas.microsoft.com/office/drawing/2014/main" id="{4D09B632-22C6-833F-2548-C457894E4FD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9" name="Straight Connector 248">
            <a:extLst>
              <a:ext uri="{FF2B5EF4-FFF2-40B4-BE49-F238E27FC236}">
                <a16:creationId xmlns:a16="http://schemas.microsoft.com/office/drawing/2014/main" id="{56A867FD-9379-F886-9FA6-46E753EEDC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0" name="Straight Connector 249">
            <a:extLst>
              <a:ext uri="{FF2B5EF4-FFF2-40B4-BE49-F238E27FC236}">
                <a16:creationId xmlns:a16="http://schemas.microsoft.com/office/drawing/2014/main" id="{3D33B2E7-7D96-3DB7-38F3-F32ACB9D48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1" name="Straight Connector 250">
            <a:extLst>
              <a:ext uri="{FF2B5EF4-FFF2-40B4-BE49-F238E27FC236}">
                <a16:creationId xmlns:a16="http://schemas.microsoft.com/office/drawing/2014/main" id="{B5493987-9423-F942-1D7B-2827500E0F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2" name="Straight Connector 251">
            <a:extLst>
              <a:ext uri="{FF2B5EF4-FFF2-40B4-BE49-F238E27FC236}">
                <a16:creationId xmlns:a16="http://schemas.microsoft.com/office/drawing/2014/main" id="{6DBCE3EF-96D7-0DEA-D98A-8BA4A3DDFE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63" name="Text Box 31">
            <a:extLst>
              <a:ext uri="{FF2B5EF4-FFF2-40B4-BE49-F238E27FC236}">
                <a16:creationId xmlns:a16="http://schemas.microsoft.com/office/drawing/2014/main" id="{F6695D19-FFC3-3794-CBB1-5E7CD88BF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576" y="1589835"/>
            <a:ext cx="864592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St. Clair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International Border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333.4)</a:t>
            </a:r>
          </a:p>
        </p:txBody>
      </p:sp>
      <p:cxnSp>
        <p:nvCxnSpPr>
          <p:cNvPr id="3264" name="Straight Connector 252">
            <a:extLst>
              <a:ext uri="{FF2B5EF4-FFF2-40B4-BE49-F238E27FC236}">
                <a16:creationId xmlns:a16="http://schemas.microsoft.com/office/drawing/2014/main" id="{A7F681BC-4DD6-BA68-1E34-29C5F8FB70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65" name="Line 58">
            <a:extLst>
              <a:ext uri="{FF2B5EF4-FFF2-40B4-BE49-F238E27FC236}">
                <a16:creationId xmlns:a16="http://schemas.microsoft.com/office/drawing/2014/main" id="{36983A8F-0661-E99D-092C-D81913266A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4677" y="1948424"/>
            <a:ext cx="179294" cy="5841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6" name="Text Box 28">
            <a:extLst>
              <a:ext uri="{FF2B5EF4-FFF2-40B4-BE49-F238E27FC236}">
                <a16:creationId xmlns:a16="http://schemas.microsoft.com/office/drawing/2014/main" id="{A7DC30C3-AEA5-5DFC-93D5-9E5F36A29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914" y="2606769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Sheridan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194.2)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</a:t>
            </a:r>
          </a:p>
        </p:txBody>
      </p:sp>
      <p:sp>
        <p:nvSpPr>
          <p:cNvPr id="3267" name="Line 57">
            <a:extLst>
              <a:ext uri="{FF2B5EF4-FFF2-40B4-BE49-F238E27FC236}">
                <a16:creationId xmlns:a16="http://schemas.microsoft.com/office/drawing/2014/main" id="{AE114AAF-C680-70A8-DA08-7B9D81C4D2E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985" y="2815478"/>
            <a:ext cx="511269" cy="3389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8" name="Line 175">
            <a:extLst>
              <a:ext uri="{FF2B5EF4-FFF2-40B4-BE49-F238E27FC236}">
                <a16:creationId xmlns:a16="http://schemas.microsoft.com/office/drawing/2014/main" id="{1A33603F-C480-4BEB-E677-AA2F8528CE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680" y="2585758"/>
            <a:ext cx="28015" cy="2269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9" name="Line 225">
            <a:extLst>
              <a:ext uri="{FF2B5EF4-FFF2-40B4-BE49-F238E27FC236}">
                <a16:creationId xmlns:a16="http://schemas.microsoft.com/office/drawing/2014/main" id="{05095D11-30E3-22BC-A747-5BB694F646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53313" y="2585758"/>
            <a:ext cx="43422" cy="232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0" name="Text Box 192">
            <a:extLst>
              <a:ext uri="{FF2B5EF4-FFF2-40B4-BE49-F238E27FC236}">
                <a16:creationId xmlns:a16="http://schemas.microsoft.com/office/drawing/2014/main" id="{37F3BA98-C5E8-5831-12FE-A922CA2B1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828" y="2774835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3271" name="Text Box 208">
            <a:extLst>
              <a:ext uri="{FF2B5EF4-FFF2-40B4-BE49-F238E27FC236}">
                <a16:creationId xmlns:a16="http://schemas.microsoft.com/office/drawing/2014/main" id="{A98621AD-AF91-B17F-9851-8FFE6C2A7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828" y="2881290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3272" name="Line 225">
            <a:extLst>
              <a:ext uri="{FF2B5EF4-FFF2-40B4-BE49-F238E27FC236}">
                <a16:creationId xmlns:a16="http://schemas.microsoft.com/office/drawing/2014/main" id="{C33AA41D-F548-3C37-D2E8-77D718C0A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96736" y="2602567"/>
            <a:ext cx="116261" cy="215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3" name="Oval 227">
            <a:extLst>
              <a:ext uri="{FF2B5EF4-FFF2-40B4-BE49-F238E27FC236}">
                <a16:creationId xmlns:a16="http://schemas.microsoft.com/office/drawing/2014/main" id="{04931105-84CD-D54E-C44E-AFD49AA1A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4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74" name="Text Box 228">
            <a:extLst>
              <a:ext uri="{FF2B5EF4-FFF2-40B4-BE49-F238E27FC236}">
                <a16:creationId xmlns:a16="http://schemas.microsoft.com/office/drawing/2014/main" id="{CE8F8577-6A60-E91A-F32C-00C46244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147" y="2774835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J</a:t>
            </a:r>
          </a:p>
        </p:txBody>
      </p:sp>
      <p:sp>
        <p:nvSpPr>
          <p:cNvPr id="3275" name="Text Box 220">
            <a:extLst>
              <a:ext uri="{FF2B5EF4-FFF2-40B4-BE49-F238E27FC236}">
                <a16:creationId xmlns:a16="http://schemas.microsoft.com/office/drawing/2014/main" id="{9138FA8F-5AA8-728C-0A54-3383CDF55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4897" y="5035644"/>
            <a:ext cx="9805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Greenfield South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336.2)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76" name="Line 225">
            <a:extLst>
              <a:ext uri="{FF2B5EF4-FFF2-40B4-BE49-F238E27FC236}">
                <a16:creationId xmlns:a16="http://schemas.microsoft.com/office/drawing/2014/main" id="{D52FC63D-0A16-DE24-B79E-00AD0738B5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96736" y="2602567"/>
            <a:ext cx="116261" cy="215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7" name="Oval 227">
            <a:extLst>
              <a:ext uri="{FF2B5EF4-FFF2-40B4-BE49-F238E27FC236}">
                <a16:creationId xmlns:a16="http://schemas.microsoft.com/office/drawing/2014/main" id="{904A027E-CD18-D6DE-CB00-79F56DFB5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4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grpSp>
        <p:nvGrpSpPr>
          <p:cNvPr id="3278" name="Group 5">
            <a:extLst>
              <a:ext uri="{FF2B5EF4-FFF2-40B4-BE49-F238E27FC236}">
                <a16:creationId xmlns:a16="http://schemas.microsoft.com/office/drawing/2014/main" id="{988E8476-3E65-9B4A-537C-D1FA7173C218}"/>
              </a:ext>
            </a:extLst>
          </p:cNvPr>
          <p:cNvGrpSpPr>
            <a:grpSpLocks/>
          </p:cNvGrpSpPr>
          <p:nvPr/>
        </p:nvGrpSpPr>
        <p:grpSpPr bwMode="auto">
          <a:xfrm>
            <a:off x="7701243" y="5046118"/>
            <a:ext cx="204507" cy="183542"/>
            <a:chOff x="8548685" y="5472880"/>
            <a:chExt cx="231775" cy="208015"/>
          </a:xfrm>
        </p:grpSpPr>
        <p:sp>
          <p:nvSpPr>
            <p:cNvPr id="3343" name="Text Box 223">
              <a:extLst>
                <a:ext uri="{FF2B5EF4-FFF2-40B4-BE49-F238E27FC236}">
                  <a16:creationId xmlns:a16="http://schemas.microsoft.com/office/drawing/2014/main" id="{D438073E-06EE-F357-72CC-50049F5858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8685" y="5472880"/>
              <a:ext cx="231775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3344" name="Oval 222">
              <a:extLst>
                <a:ext uri="{FF2B5EF4-FFF2-40B4-BE49-F238E27FC236}">
                  <a16:creationId xmlns:a16="http://schemas.microsoft.com/office/drawing/2014/main" id="{CE7F1C22-5471-4C27-25BD-45E94AE0A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2663" y="5516563"/>
              <a:ext cx="120650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279" name="Group 4">
            <a:extLst>
              <a:ext uri="{FF2B5EF4-FFF2-40B4-BE49-F238E27FC236}">
                <a16:creationId xmlns:a16="http://schemas.microsoft.com/office/drawing/2014/main" id="{875A8493-A944-B015-CC0F-FBE0C6AE6652}"/>
              </a:ext>
            </a:extLst>
          </p:cNvPr>
          <p:cNvGrpSpPr>
            <a:grpSpLocks/>
          </p:cNvGrpSpPr>
          <p:nvPr/>
        </p:nvGrpSpPr>
        <p:grpSpPr bwMode="auto">
          <a:xfrm>
            <a:off x="7697041" y="5383024"/>
            <a:ext cx="1088371" cy="373722"/>
            <a:chOff x="8547100" y="6221412"/>
            <a:chExt cx="1234283" cy="423553"/>
          </a:xfrm>
        </p:grpSpPr>
        <p:sp>
          <p:nvSpPr>
            <p:cNvPr id="3339" name="Text Box 220">
              <a:extLst>
                <a:ext uri="{FF2B5EF4-FFF2-40B4-BE49-F238E27FC236}">
                  <a16:creationId xmlns:a16="http://schemas.microsoft.com/office/drawing/2014/main" id="{1F627DD7-691C-7F0E-A46F-95F0BFF64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70134" y="6221412"/>
              <a:ext cx="1111249" cy="423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Sombra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(M.P. 344.4)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Delivery/Receipt</a:t>
              </a:r>
            </a:p>
          </p:txBody>
        </p:sp>
        <p:grpSp>
          <p:nvGrpSpPr>
            <p:cNvPr id="3340" name="Group 3">
              <a:extLst>
                <a:ext uri="{FF2B5EF4-FFF2-40B4-BE49-F238E27FC236}">
                  <a16:creationId xmlns:a16="http://schemas.microsoft.com/office/drawing/2014/main" id="{704EA371-F620-D0E5-A5ED-C753014BE6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47100" y="6224561"/>
              <a:ext cx="231775" cy="208014"/>
              <a:chOff x="8547100" y="6224561"/>
              <a:chExt cx="231775" cy="208014"/>
            </a:xfrm>
          </p:grpSpPr>
          <p:sp>
            <p:nvSpPr>
              <p:cNvPr id="3341" name="Oval 222">
                <a:extLst>
                  <a:ext uri="{FF2B5EF4-FFF2-40B4-BE49-F238E27FC236}">
                    <a16:creationId xmlns:a16="http://schemas.microsoft.com/office/drawing/2014/main" id="{6573F025-2588-8859-F9B1-C9FD99907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05838" y="6268243"/>
                <a:ext cx="120650" cy="12065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5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294"/>
              </a:p>
            </p:txBody>
          </p:sp>
          <p:sp>
            <p:nvSpPr>
              <p:cNvPr id="3342" name="Text Box 223">
                <a:extLst>
                  <a:ext uri="{FF2B5EF4-FFF2-40B4-BE49-F238E27FC236}">
                    <a16:creationId xmlns:a16="http://schemas.microsoft.com/office/drawing/2014/main" id="{5299534D-A384-0F46-1329-7B21312249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47100" y="6224561"/>
                <a:ext cx="231775" cy="2080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7596" tIns="43798" rIns="87596" bIns="43798" anchor="ctr" anchorCtr="1">
                <a:spAutoFit/>
              </a:bodyPr>
              <a:lstStyle>
                <a:lvl1pPr defTabSz="992188">
                  <a:spcBef>
                    <a:spcPct val="20000"/>
                  </a:spcBef>
                  <a:buChar char="•"/>
                  <a:defRPr sz="35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992188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992188">
                  <a:spcBef>
                    <a:spcPct val="20000"/>
                  </a:spcBef>
                  <a:buChar char="•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992188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992188">
                  <a:spcBef>
                    <a:spcPct val="20000"/>
                  </a:spcBef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618">
                    <a:latin typeface="Arial" panose="020B0604020202020204" pitchFamily="34" charset="0"/>
                  </a:rPr>
                  <a:t>J</a:t>
                </a:r>
              </a:p>
            </p:txBody>
          </p:sp>
        </p:grpSp>
      </p:grpSp>
      <p:sp>
        <p:nvSpPr>
          <p:cNvPr id="3280" name="Text Box 228">
            <a:extLst>
              <a:ext uri="{FF2B5EF4-FFF2-40B4-BE49-F238E27FC236}">
                <a16:creationId xmlns:a16="http://schemas.microsoft.com/office/drawing/2014/main" id="{47643FB0-D374-C4D4-57E1-F30B904118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5688" y="2774835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3281" name="Oval 227">
            <a:extLst>
              <a:ext uri="{FF2B5EF4-FFF2-40B4-BE49-F238E27FC236}">
                <a16:creationId xmlns:a16="http://schemas.microsoft.com/office/drawing/2014/main" id="{C398FC4B-1323-821C-F61A-12ACF6797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571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82" name="Oval 207">
            <a:extLst>
              <a:ext uri="{FF2B5EF4-FFF2-40B4-BE49-F238E27FC236}">
                <a16:creationId xmlns:a16="http://schemas.microsoft.com/office/drawing/2014/main" id="{5C828248-C473-74C3-29C1-14F59BBBB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652" y="2921934"/>
            <a:ext cx="103654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83" name="Oval 191">
            <a:extLst>
              <a:ext uri="{FF2B5EF4-FFF2-40B4-BE49-F238E27FC236}">
                <a16:creationId xmlns:a16="http://schemas.microsoft.com/office/drawing/2014/main" id="{52513B88-1C3C-4B68-44E9-AECB2315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453" y="2814078"/>
            <a:ext cx="1008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84" name="Straight Connector 160">
            <a:extLst>
              <a:ext uri="{FF2B5EF4-FFF2-40B4-BE49-F238E27FC236}">
                <a16:creationId xmlns:a16="http://schemas.microsoft.com/office/drawing/2014/main" id="{233B21ED-C883-CA2F-A9CF-45DD1B20071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647891" y="1722905"/>
            <a:ext cx="1495985" cy="28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5" name="Straight Connector 157">
            <a:extLst>
              <a:ext uri="{FF2B5EF4-FFF2-40B4-BE49-F238E27FC236}">
                <a16:creationId xmlns:a16="http://schemas.microsoft.com/office/drawing/2014/main" id="{AA4D70C6-A5B2-7125-EE13-AC951F87CDC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42875" y="2574551"/>
            <a:ext cx="3193676" cy="560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6" name="Straight Connector 159">
            <a:extLst>
              <a:ext uri="{FF2B5EF4-FFF2-40B4-BE49-F238E27FC236}">
                <a16:creationId xmlns:a16="http://schemas.microsoft.com/office/drawing/2014/main" id="{87E47981-7C96-FAD8-71B5-A1A9C0C3B222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938493" y="2753846"/>
            <a:ext cx="2969559" cy="560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7" name="Straight Connector 164">
            <a:extLst>
              <a:ext uri="{FF2B5EF4-FFF2-40B4-BE49-F238E27FC236}">
                <a16:creationId xmlns:a16="http://schemas.microsoft.com/office/drawing/2014/main" id="{E00BED3B-4A96-6663-0F9F-DAC516C0612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736912" y="1086971"/>
            <a:ext cx="5653368" cy="14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8" name="Straight Connector 171">
            <a:extLst>
              <a:ext uri="{FF2B5EF4-FFF2-40B4-BE49-F238E27FC236}">
                <a16:creationId xmlns:a16="http://schemas.microsoft.com/office/drawing/2014/main" id="{8DA64659-9D63-D7CB-12D4-E954A648920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1748118" y="1383926"/>
            <a:ext cx="677956" cy="560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9" name="Text Box 47">
            <a:extLst>
              <a:ext uri="{FF2B5EF4-FFF2-40B4-BE49-F238E27FC236}">
                <a16:creationId xmlns:a16="http://schemas.microsoft.com/office/drawing/2014/main" id="{DBDF639B-92AF-0B82-2E99-37C6FDC38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0762" y="1207434"/>
            <a:ext cx="49269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Zone 1</a:t>
            </a:r>
          </a:p>
        </p:txBody>
      </p:sp>
      <p:cxnSp>
        <p:nvCxnSpPr>
          <p:cNvPr id="3290" name="Straight Connector 178">
            <a:extLst>
              <a:ext uri="{FF2B5EF4-FFF2-40B4-BE49-F238E27FC236}">
                <a16:creationId xmlns:a16="http://schemas.microsoft.com/office/drawing/2014/main" id="{83551964-563D-5A8F-2FF0-4AD626839C43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401485" y="1086971"/>
            <a:ext cx="857250" cy="14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91" name="Text Box 47">
            <a:extLst>
              <a:ext uri="{FF2B5EF4-FFF2-40B4-BE49-F238E27FC236}">
                <a16:creationId xmlns:a16="http://schemas.microsoft.com/office/drawing/2014/main" id="{C0ACE5D3-06C4-24CA-36C0-1909403DE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6629" y="899272"/>
            <a:ext cx="49269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Zone 2</a:t>
            </a:r>
          </a:p>
        </p:txBody>
      </p:sp>
      <p:sp>
        <p:nvSpPr>
          <p:cNvPr id="3292" name="Text Box 47">
            <a:extLst>
              <a:ext uri="{FF2B5EF4-FFF2-40B4-BE49-F238E27FC236}">
                <a16:creationId xmlns:a16="http://schemas.microsoft.com/office/drawing/2014/main" id="{EDDE69CF-0301-1ADA-F310-31E161906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94" y="910478"/>
            <a:ext cx="778029" cy="19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6">
                <a:latin typeface="Arial" panose="020B0604020202020204" pitchFamily="34" charset="0"/>
              </a:rPr>
              <a:t>Vector Canada</a:t>
            </a:r>
          </a:p>
        </p:txBody>
      </p:sp>
      <p:sp>
        <p:nvSpPr>
          <p:cNvPr id="3293" name="Text Box 28">
            <a:extLst>
              <a:ext uri="{FF2B5EF4-FFF2-40B4-BE49-F238E27FC236}">
                <a16:creationId xmlns:a16="http://schemas.microsoft.com/office/drawing/2014/main" id="{6F3FE318-8DCA-15D8-E9E3-43BC1576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3263713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Marengo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193.9)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94" name="Line 36">
            <a:extLst>
              <a:ext uri="{FF2B5EF4-FFF2-40B4-BE49-F238E27FC236}">
                <a16:creationId xmlns:a16="http://schemas.microsoft.com/office/drawing/2014/main" id="{C1443CF1-E4CF-A3EC-01EC-6FB202AA972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55254" y="3193677"/>
            <a:ext cx="117662" cy="1456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95" name="Text Box 24">
            <a:extLst>
              <a:ext uri="{FF2B5EF4-FFF2-40B4-BE49-F238E27FC236}">
                <a16:creationId xmlns:a16="http://schemas.microsoft.com/office/drawing/2014/main" id="{3592B631-28B8-6877-AE35-99826091B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06" y="5913905"/>
            <a:ext cx="1282975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Revised – December 11</a:t>
            </a:r>
            <a:r>
              <a:rPr lang="en-US" altLang="en-US" sz="618" baseline="30000">
                <a:latin typeface="Arial" panose="020B0604020202020204" pitchFamily="34" charset="0"/>
              </a:rPr>
              <a:t>th</a:t>
            </a:r>
            <a:r>
              <a:rPr lang="en-US" altLang="en-US" sz="618">
                <a:latin typeface="Arial" panose="020B0604020202020204" pitchFamily="34" charset="0"/>
              </a:rPr>
              <a:t>, 2023</a:t>
            </a:r>
          </a:p>
        </p:txBody>
      </p:sp>
      <p:sp>
        <p:nvSpPr>
          <p:cNvPr id="3296" name="Text Box 28">
            <a:extLst>
              <a:ext uri="{FF2B5EF4-FFF2-40B4-BE49-F238E27FC236}">
                <a16:creationId xmlns:a16="http://schemas.microsoft.com/office/drawing/2014/main" id="{C5F93F7B-3D3C-CCDA-D0FC-E32A85B89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622" y="3854824"/>
            <a:ext cx="1116386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St. Joseph Energy Center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97.5)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97" name="Line 39">
            <a:extLst>
              <a:ext uri="{FF2B5EF4-FFF2-40B4-BE49-F238E27FC236}">
                <a16:creationId xmlns:a16="http://schemas.microsoft.com/office/drawing/2014/main" id="{243039A5-4D83-9AC4-1C59-3A712F3B5D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41912" y="3854824"/>
            <a:ext cx="291353" cy="1036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98" name="Rectangle 172">
            <a:extLst>
              <a:ext uri="{FF2B5EF4-FFF2-40B4-BE49-F238E27FC236}">
                <a16:creationId xmlns:a16="http://schemas.microsoft.com/office/drawing/2014/main" id="{24252F35-488C-997A-C148-49A0703F4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720" y="3861827"/>
            <a:ext cx="134471" cy="140074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99" name="Text Box 27">
            <a:extLst>
              <a:ext uri="{FF2B5EF4-FFF2-40B4-BE49-F238E27FC236}">
                <a16:creationId xmlns:a16="http://schemas.microsoft.com/office/drawing/2014/main" id="{20A3D8FE-6BA4-9335-0EAB-512241572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8666" y="3039596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Rover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240.3)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</a:t>
            </a:r>
          </a:p>
        </p:txBody>
      </p:sp>
      <p:sp>
        <p:nvSpPr>
          <p:cNvPr id="3300" name="Line 55">
            <a:extLst>
              <a:ext uri="{FF2B5EF4-FFF2-40B4-BE49-F238E27FC236}">
                <a16:creationId xmlns:a16="http://schemas.microsoft.com/office/drawing/2014/main" id="{B722207D-5DCE-BF19-E9E5-F29C2F1C48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2357" y="2909328"/>
            <a:ext cx="37819" cy="162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1" name="Text Box 26">
            <a:extLst>
              <a:ext uri="{FF2B5EF4-FFF2-40B4-BE49-F238E27FC236}">
                <a16:creationId xmlns:a16="http://schemas.microsoft.com/office/drawing/2014/main" id="{9B6D4FC8-00ED-B64C-A23A-7EE1F5181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927" y="3697941"/>
            <a:ext cx="566433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Crete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29.6)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2" name="Line 36">
            <a:extLst>
              <a:ext uri="{FF2B5EF4-FFF2-40B4-BE49-F238E27FC236}">
                <a16:creationId xmlns:a16="http://schemas.microsoft.com/office/drawing/2014/main" id="{7763131A-5228-8A92-CC01-63CDFA9001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2857" y="4041122"/>
            <a:ext cx="39221" cy="2731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3" name="Text Box 28">
            <a:extLst>
              <a:ext uri="{FF2B5EF4-FFF2-40B4-BE49-F238E27FC236}">
                <a16:creationId xmlns:a16="http://schemas.microsoft.com/office/drawing/2014/main" id="{1551706F-6131-CE2D-0C03-7E86B45DCC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751" y="2930338"/>
            <a:ext cx="683452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MGU-Marshall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186.5)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4" name="Line 57">
            <a:extLst>
              <a:ext uri="{FF2B5EF4-FFF2-40B4-BE49-F238E27FC236}">
                <a16:creationId xmlns:a16="http://schemas.microsoft.com/office/drawing/2014/main" id="{DE6DDC52-2404-E916-9DE8-4F1D7FDE810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7019" y="3062007"/>
            <a:ext cx="305360" cy="14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5" name="Line 61">
            <a:extLst>
              <a:ext uri="{FF2B5EF4-FFF2-40B4-BE49-F238E27FC236}">
                <a16:creationId xmlns:a16="http://schemas.microsoft.com/office/drawing/2014/main" id="{A4D5630A-A278-CBE8-7CEB-DFD7B4DDF2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34181" y="3062007"/>
            <a:ext cx="7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6" name="Text Box 28">
            <a:extLst>
              <a:ext uri="{FF2B5EF4-FFF2-40B4-BE49-F238E27FC236}">
                <a16:creationId xmlns:a16="http://schemas.microsoft.com/office/drawing/2014/main" id="{668D99AA-16A2-DD7F-A356-07E36FB97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791" y="3153056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Cassopolis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124.8)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7" name="Line 183">
            <a:extLst>
              <a:ext uri="{FF2B5EF4-FFF2-40B4-BE49-F238E27FC236}">
                <a16:creationId xmlns:a16="http://schemas.microsoft.com/office/drawing/2014/main" id="{9A13D502-74EF-D271-D3F2-77F6353D0FD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23765" y="3602691"/>
            <a:ext cx="126066" cy="14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8" name="Text Box 189">
            <a:extLst>
              <a:ext uri="{FF2B5EF4-FFF2-40B4-BE49-F238E27FC236}">
                <a16:creationId xmlns:a16="http://schemas.microsoft.com/office/drawing/2014/main" id="{0C855644-84E2-AA85-7457-CD0173C34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379" y="2131897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3309" name="Text Box 189">
            <a:extLst>
              <a:ext uri="{FF2B5EF4-FFF2-40B4-BE49-F238E27FC236}">
                <a16:creationId xmlns:a16="http://schemas.microsoft.com/office/drawing/2014/main" id="{27737371-8735-C69C-FAB3-80C5E11B9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1181" y="2245357"/>
            <a:ext cx="1961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3310" name="Oval 227">
            <a:extLst>
              <a:ext uri="{FF2B5EF4-FFF2-40B4-BE49-F238E27FC236}">
                <a16:creationId xmlns:a16="http://schemas.microsoft.com/office/drawing/2014/main" id="{2B4BBD28-DDB8-3FAC-5A3B-2EF7C9DD7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203" y="2172542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311" name="Oval 227">
            <a:extLst>
              <a:ext uri="{FF2B5EF4-FFF2-40B4-BE49-F238E27FC236}">
                <a16:creationId xmlns:a16="http://schemas.microsoft.com/office/drawing/2014/main" id="{C9A32327-F3CC-D6DE-C05E-223F34721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404" y="2284600"/>
            <a:ext cx="102254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312" name="Text Box 202">
            <a:extLst>
              <a:ext uri="{FF2B5EF4-FFF2-40B4-BE49-F238E27FC236}">
                <a16:creationId xmlns:a16="http://schemas.microsoft.com/office/drawing/2014/main" id="{1F2E62E1-15F1-FF22-C4AA-DC6CC86B7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110" y="4332475"/>
            <a:ext cx="9805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Belle River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330.1)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sp>
        <p:nvSpPr>
          <p:cNvPr id="3313" name="Text Box 202">
            <a:extLst>
              <a:ext uri="{FF2B5EF4-FFF2-40B4-BE49-F238E27FC236}">
                <a16:creationId xmlns:a16="http://schemas.microsoft.com/office/drawing/2014/main" id="{BAE073B5-8DF3-101E-60AC-8B4B09D1D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309" y="5195328"/>
            <a:ext cx="991721" cy="56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DTE Gas -  Bluewater Energy Center (BWEC)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332.3)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 (sourced off-system from DTE Gas)</a:t>
            </a:r>
          </a:p>
        </p:txBody>
      </p:sp>
      <p:grpSp>
        <p:nvGrpSpPr>
          <p:cNvPr id="3314" name="Group 6">
            <a:extLst>
              <a:ext uri="{FF2B5EF4-FFF2-40B4-BE49-F238E27FC236}">
                <a16:creationId xmlns:a16="http://schemas.microsoft.com/office/drawing/2014/main" id="{B4D0EEF1-161A-67B9-A8ED-DE00C2E49352}"/>
              </a:ext>
            </a:extLst>
          </p:cNvPr>
          <p:cNvGrpSpPr>
            <a:grpSpLocks/>
          </p:cNvGrpSpPr>
          <p:nvPr/>
        </p:nvGrpSpPr>
        <p:grpSpPr bwMode="auto">
          <a:xfrm>
            <a:off x="7709648" y="4696635"/>
            <a:ext cx="193301" cy="183542"/>
            <a:chOff x="8566148" y="5315717"/>
            <a:chExt cx="219075" cy="208016"/>
          </a:xfrm>
        </p:grpSpPr>
        <p:sp>
          <p:nvSpPr>
            <p:cNvPr id="3337" name="Text Box 196">
              <a:extLst>
                <a:ext uri="{FF2B5EF4-FFF2-40B4-BE49-F238E27FC236}">
                  <a16:creationId xmlns:a16="http://schemas.microsoft.com/office/drawing/2014/main" id="{45AEA392-E13E-8D29-ACF3-0953CE65D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66148" y="5315717"/>
              <a:ext cx="219075" cy="208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H</a:t>
              </a:r>
            </a:p>
          </p:txBody>
        </p:sp>
        <p:sp>
          <p:nvSpPr>
            <p:cNvPr id="3338" name="Oval 195">
              <a:extLst>
                <a:ext uri="{FF2B5EF4-FFF2-40B4-BE49-F238E27FC236}">
                  <a16:creationId xmlns:a16="http://schemas.microsoft.com/office/drawing/2014/main" id="{C422D45E-98DE-1C0A-BE4E-2CEDE530C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7745" y="5364475"/>
              <a:ext cx="114300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5" name="Group 7">
            <a:extLst>
              <a:ext uri="{FF2B5EF4-FFF2-40B4-BE49-F238E27FC236}">
                <a16:creationId xmlns:a16="http://schemas.microsoft.com/office/drawing/2014/main" id="{CAD3D802-710E-EE3C-48E3-050E0129DE3D}"/>
              </a:ext>
            </a:extLst>
          </p:cNvPr>
          <p:cNvGrpSpPr>
            <a:grpSpLocks/>
          </p:cNvGrpSpPr>
          <p:nvPr/>
        </p:nvGrpSpPr>
        <p:grpSpPr bwMode="auto">
          <a:xfrm>
            <a:off x="7705445" y="4335244"/>
            <a:ext cx="194702" cy="183542"/>
            <a:chOff x="7704140" y="6140667"/>
            <a:chExt cx="220662" cy="208015"/>
          </a:xfrm>
        </p:grpSpPr>
        <p:sp>
          <p:nvSpPr>
            <p:cNvPr id="3335" name="Text Box 199">
              <a:extLst>
                <a:ext uri="{FF2B5EF4-FFF2-40B4-BE49-F238E27FC236}">
                  <a16:creationId xmlns:a16="http://schemas.microsoft.com/office/drawing/2014/main" id="{9E37AF50-CFCC-282C-394C-742A5F3CC3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4140" y="6140667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G</a:t>
              </a:r>
            </a:p>
          </p:txBody>
        </p:sp>
        <p:sp>
          <p:nvSpPr>
            <p:cNvPr id="3336" name="Oval 198">
              <a:extLst>
                <a:ext uri="{FF2B5EF4-FFF2-40B4-BE49-F238E27FC236}">
                  <a16:creationId xmlns:a16="http://schemas.microsoft.com/office/drawing/2014/main" id="{EEB1D4EC-4B62-E64E-78A9-7A6DD656C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128" y="6186489"/>
              <a:ext cx="115887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6" name="Group 10">
            <a:extLst>
              <a:ext uri="{FF2B5EF4-FFF2-40B4-BE49-F238E27FC236}">
                <a16:creationId xmlns:a16="http://schemas.microsoft.com/office/drawing/2014/main" id="{ABF6E81C-3779-46F0-6D14-033C9EA30735}"/>
              </a:ext>
            </a:extLst>
          </p:cNvPr>
          <p:cNvGrpSpPr>
            <a:grpSpLocks/>
          </p:cNvGrpSpPr>
          <p:nvPr/>
        </p:nvGrpSpPr>
        <p:grpSpPr bwMode="auto">
          <a:xfrm>
            <a:off x="6576453" y="5195296"/>
            <a:ext cx="194702" cy="183542"/>
            <a:chOff x="7329684" y="5449309"/>
            <a:chExt cx="220663" cy="208016"/>
          </a:xfrm>
        </p:grpSpPr>
        <p:sp>
          <p:nvSpPr>
            <p:cNvPr id="3333" name="Text Box 189">
              <a:extLst>
                <a:ext uri="{FF2B5EF4-FFF2-40B4-BE49-F238E27FC236}">
                  <a16:creationId xmlns:a16="http://schemas.microsoft.com/office/drawing/2014/main" id="{8A55B1FB-3058-8F14-437E-DFA6E4EBF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9684" y="5449309"/>
              <a:ext cx="220663" cy="208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3334" name="Oval 227">
              <a:extLst>
                <a:ext uri="{FF2B5EF4-FFF2-40B4-BE49-F238E27FC236}">
                  <a16:creationId xmlns:a16="http://schemas.microsoft.com/office/drawing/2014/main" id="{E6750503-CDAD-7D2F-D357-287363DA3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1875" y="5495925"/>
              <a:ext cx="115888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7" name="Group 11">
            <a:extLst>
              <a:ext uri="{FF2B5EF4-FFF2-40B4-BE49-F238E27FC236}">
                <a16:creationId xmlns:a16="http://schemas.microsoft.com/office/drawing/2014/main" id="{CA6D4A51-2A45-0B56-B9F0-EEBE5A75BA9F}"/>
              </a:ext>
            </a:extLst>
          </p:cNvPr>
          <p:cNvGrpSpPr>
            <a:grpSpLocks/>
          </p:cNvGrpSpPr>
          <p:nvPr/>
        </p:nvGrpSpPr>
        <p:grpSpPr bwMode="auto">
          <a:xfrm>
            <a:off x="6573651" y="4723249"/>
            <a:ext cx="194702" cy="183542"/>
            <a:chOff x="7295752" y="4898304"/>
            <a:chExt cx="220662" cy="208015"/>
          </a:xfrm>
        </p:grpSpPr>
        <p:sp>
          <p:nvSpPr>
            <p:cNvPr id="3331" name="Text Box 189">
              <a:extLst>
                <a:ext uri="{FF2B5EF4-FFF2-40B4-BE49-F238E27FC236}">
                  <a16:creationId xmlns:a16="http://schemas.microsoft.com/office/drawing/2014/main" id="{7DDB81F1-50EF-28C8-5E46-B85488C382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5752" y="4898304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3332" name="Oval 227">
              <a:extLst>
                <a:ext uri="{FF2B5EF4-FFF2-40B4-BE49-F238E27FC236}">
                  <a16:creationId xmlns:a16="http://schemas.microsoft.com/office/drawing/2014/main" id="{37529B7F-B57C-4F63-8D03-0126436AE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6950" y="4945063"/>
              <a:ext cx="115888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8" name="Group 12">
            <a:extLst>
              <a:ext uri="{FF2B5EF4-FFF2-40B4-BE49-F238E27FC236}">
                <a16:creationId xmlns:a16="http://schemas.microsoft.com/office/drawing/2014/main" id="{B41B57B0-4CE3-C84C-B156-74411E758926}"/>
              </a:ext>
            </a:extLst>
          </p:cNvPr>
          <p:cNvGrpSpPr>
            <a:grpSpLocks/>
          </p:cNvGrpSpPr>
          <p:nvPr/>
        </p:nvGrpSpPr>
        <p:grpSpPr bwMode="auto">
          <a:xfrm>
            <a:off x="6572251" y="4337345"/>
            <a:ext cx="204507" cy="183542"/>
            <a:chOff x="6049963" y="6054457"/>
            <a:chExt cx="231775" cy="208015"/>
          </a:xfrm>
        </p:grpSpPr>
        <p:sp>
          <p:nvSpPr>
            <p:cNvPr id="3329" name="Text Box 205">
              <a:extLst>
                <a:ext uri="{FF2B5EF4-FFF2-40B4-BE49-F238E27FC236}">
                  <a16:creationId xmlns:a16="http://schemas.microsoft.com/office/drawing/2014/main" id="{E08042EF-D90A-521D-7BD2-4AB11F1D83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9963" y="6054457"/>
              <a:ext cx="231775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3330" name="Oval 204">
              <a:extLst>
                <a:ext uri="{FF2B5EF4-FFF2-40B4-BE49-F238E27FC236}">
                  <a16:creationId xmlns:a16="http://schemas.microsoft.com/office/drawing/2014/main" id="{53EF9B6C-CE46-309D-C908-678085EBF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0763" y="6100763"/>
              <a:ext cx="120650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9" name="Group 13">
            <a:extLst>
              <a:ext uri="{FF2B5EF4-FFF2-40B4-BE49-F238E27FC236}">
                <a16:creationId xmlns:a16="http://schemas.microsoft.com/office/drawing/2014/main" id="{CEA58D85-3232-6D64-E850-A634ECFDA2C6}"/>
              </a:ext>
            </a:extLst>
          </p:cNvPr>
          <p:cNvGrpSpPr>
            <a:grpSpLocks/>
          </p:cNvGrpSpPr>
          <p:nvPr/>
        </p:nvGrpSpPr>
        <p:grpSpPr bwMode="auto">
          <a:xfrm>
            <a:off x="5541309" y="5190394"/>
            <a:ext cx="194703" cy="183542"/>
            <a:chOff x="6029324" y="5397262"/>
            <a:chExt cx="220663" cy="208015"/>
          </a:xfrm>
        </p:grpSpPr>
        <p:sp>
          <p:nvSpPr>
            <p:cNvPr id="3327" name="Text Box 145">
              <a:extLst>
                <a:ext uri="{FF2B5EF4-FFF2-40B4-BE49-F238E27FC236}">
                  <a16:creationId xmlns:a16="http://schemas.microsoft.com/office/drawing/2014/main" id="{F2F3E04A-BEBB-654A-E3FF-CD5FB1A63A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9324" y="5397262"/>
              <a:ext cx="220663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328" name="Oval 144">
              <a:extLst>
                <a:ext uri="{FF2B5EF4-FFF2-40B4-BE49-F238E27FC236}">
                  <a16:creationId xmlns:a16="http://schemas.microsoft.com/office/drawing/2014/main" id="{6ED51183-9481-141C-2AD8-C302B0172C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713" y="5443538"/>
              <a:ext cx="115887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20" name="Group 14">
            <a:extLst>
              <a:ext uri="{FF2B5EF4-FFF2-40B4-BE49-F238E27FC236}">
                <a16:creationId xmlns:a16="http://schemas.microsoft.com/office/drawing/2014/main" id="{59D8502D-FE7B-8950-D61F-5126B454CE48}"/>
              </a:ext>
            </a:extLst>
          </p:cNvPr>
          <p:cNvGrpSpPr>
            <a:grpSpLocks/>
          </p:cNvGrpSpPr>
          <p:nvPr/>
        </p:nvGrpSpPr>
        <p:grpSpPr bwMode="auto">
          <a:xfrm>
            <a:off x="5538508" y="4723949"/>
            <a:ext cx="194703" cy="183542"/>
            <a:chOff x="6025356" y="5005248"/>
            <a:chExt cx="220662" cy="208015"/>
          </a:xfrm>
        </p:grpSpPr>
        <p:sp>
          <p:nvSpPr>
            <p:cNvPr id="3325" name="Text Box 142">
              <a:extLst>
                <a:ext uri="{FF2B5EF4-FFF2-40B4-BE49-F238E27FC236}">
                  <a16:creationId xmlns:a16="http://schemas.microsoft.com/office/drawing/2014/main" id="{E2051C83-CFE8-F89B-7F12-5DC0E45FB3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5356" y="5005248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3326" name="Oval 141">
              <a:extLst>
                <a:ext uri="{FF2B5EF4-FFF2-40B4-BE49-F238E27FC236}">
                  <a16:creationId xmlns:a16="http://schemas.microsoft.com/office/drawing/2014/main" id="{A7DA69F1-7E1C-C1B6-632E-5838CFA5F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5363" y="5048250"/>
              <a:ext cx="115887" cy="1190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21" name="Group 15">
            <a:extLst>
              <a:ext uri="{FF2B5EF4-FFF2-40B4-BE49-F238E27FC236}">
                <a16:creationId xmlns:a16="http://schemas.microsoft.com/office/drawing/2014/main" id="{5FE7BF25-6A59-F416-6CCE-D1C0151F743D}"/>
              </a:ext>
            </a:extLst>
          </p:cNvPr>
          <p:cNvGrpSpPr>
            <a:grpSpLocks/>
          </p:cNvGrpSpPr>
          <p:nvPr/>
        </p:nvGrpSpPr>
        <p:grpSpPr bwMode="auto">
          <a:xfrm>
            <a:off x="5538507" y="4337347"/>
            <a:ext cx="203107" cy="183542"/>
            <a:chOff x="6016431" y="4601343"/>
            <a:chExt cx="230187" cy="208015"/>
          </a:xfrm>
        </p:grpSpPr>
        <p:sp>
          <p:nvSpPr>
            <p:cNvPr id="3323" name="Text Box 137">
              <a:extLst>
                <a:ext uri="{FF2B5EF4-FFF2-40B4-BE49-F238E27FC236}">
                  <a16:creationId xmlns:a16="http://schemas.microsoft.com/office/drawing/2014/main" id="{8CB3D342-D3DE-93F8-7AA3-AADFBC472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6431" y="4601343"/>
              <a:ext cx="230187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324" name="Oval 135">
              <a:extLst>
                <a:ext uri="{FF2B5EF4-FFF2-40B4-BE49-F238E27FC236}">
                  <a16:creationId xmlns:a16="http://schemas.microsoft.com/office/drawing/2014/main" id="{9261A90E-9D2F-B29C-1A6E-DB459442E8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600" y="4651375"/>
              <a:ext cx="120650" cy="1190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sp>
        <p:nvSpPr>
          <p:cNvPr id="3322" name="Line 210">
            <a:extLst>
              <a:ext uri="{FF2B5EF4-FFF2-40B4-BE49-F238E27FC236}">
                <a16:creationId xmlns:a16="http://schemas.microsoft.com/office/drawing/2014/main" id="{B208FDC6-591E-EE39-71E6-FAE19E1748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8027" y="2393857"/>
            <a:ext cx="7003" cy="1302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1D88A501-DE9C-ABC2-9709-5E91B4E92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628" y="877900"/>
            <a:ext cx="3032591" cy="3810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 anchor="ctr"/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075" name="Freeform 10">
            <a:extLst>
              <a:ext uri="{FF2B5EF4-FFF2-40B4-BE49-F238E27FC236}">
                <a16:creationId xmlns:a16="http://schemas.microsoft.com/office/drawing/2014/main" id="{1DF0E16D-9592-19B0-C50F-37AE942E91C7}"/>
              </a:ext>
            </a:extLst>
          </p:cNvPr>
          <p:cNvSpPr>
            <a:spLocks/>
          </p:cNvSpPr>
          <p:nvPr/>
        </p:nvSpPr>
        <p:spPr bwMode="auto">
          <a:xfrm>
            <a:off x="5090272" y="3818404"/>
            <a:ext cx="3697941" cy="2286000"/>
          </a:xfrm>
          <a:custGeom>
            <a:avLst/>
            <a:gdLst>
              <a:gd name="T0" fmla="*/ 2147483646 w 2400"/>
              <a:gd name="T1" fmla="*/ 0 h 1440"/>
              <a:gd name="T2" fmla="*/ 2147483646 w 2400"/>
              <a:gd name="T3" fmla="*/ 2147483646 h 1440"/>
              <a:gd name="T4" fmla="*/ 0 w 2400"/>
              <a:gd name="T5" fmla="*/ 2147483646 h 1440"/>
              <a:gd name="T6" fmla="*/ 0 w 2400"/>
              <a:gd name="T7" fmla="*/ 2147483646 h 1440"/>
              <a:gd name="T8" fmla="*/ 2147483646 w 2400"/>
              <a:gd name="T9" fmla="*/ 2147483646 h 1440"/>
              <a:gd name="T10" fmla="*/ 2147483646 w 2400"/>
              <a:gd name="T11" fmla="*/ 2147483646 h 1440"/>
              <a:gd name="T12" fmla="*/ 2147483646 w 2400"/>
              <a:gd name="T13" fmla="*/ 2147483646 h 1440"/>
              <a:gd name="T14" fmla="*/ 2147483646 w 2400"/>
              <a:gd name="T15" fmla="*/ 2147483646 h 1440"/>
              <a:gd name="T16" fmla="*/ 2147483646 w 2400"/>
              <a:gd name="T17" fmla="*/ 2147483646 h 1440"/>
              <a:gd name="T18" fmla="*/ 2147483646 w 2400"/>
              <a:gd name="T19" fmla="*/ 2147483646 h 1440"/>
              <a:gd name="T20" fmla="*/ 2147483646 w 2400"/>
              <a:gd name="T21" fmla="*/ 2147483646 h 1440"/>
              <a:gd name="T22" fmla="*/ 2147483646 w 2400"/>
              <a:gd name="T23" fmla="*/ 2147483646 h 1440"/>
              <a:gd name="T24" fmla="*/ 2147483646 w 2400"/>
              <a:gd name="T25" fmla="*/ 2147483646 h 1440"/>
              <a:gd name="T26" fmla="*/ 2147483646 w 2400"/>
              <a:gd name="T27" fmla="*/ 2147483646 h 1440"/>
              <a:gd name="T28" fmla="*/ 2147483646 w 2400"/>
              <a:gd name="T29" fmla="*/ 2147483646 h 1440"/>
              <a:gd name="T30" fmla="*/ 2147483646 w 2400"/>
              <a:gd name="T31" fmla="*/ 2147483646 h 1440"/>
              <a:gd name="T32" fmla="*/ 2147483646 w 2400"/>
              <a:gd name="T33" fmla="*/ 2147483646 h 1440"/>
              <a:gd name="T34" fmla="*/ 2147483646 w 2400"/>
              <a:gd name="T35" fmla="*/ 2147483646 h 1440"/>
              <a:gd name="T36" fmla="*/ 2147483646 w 2400"/>
              <a:gd name="T37" fmla="*/ 0 h 144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00"/>
              <a:gd name="T58" fmla="*/ 0 h 1440"/>
              <a:gd name="T59" fmla="*/ 2400 w 2400"/>
              <a:gd name="T60" fmla="*/ 1440 h 1440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00" h="1440">
                <a:moveTo>
                  <a:pt x="2400" y="0"/>
                </a:moveTo>
                <a:lnTo>
                  <a:pt x="2400" y="1440"/>
                </a:lnTo>
                <a:lnTo>
                  <a:pt x="0" y="1440"/>
                </a:lnTo>
                <a:lnTo>
                  <a:pt x="0" y="48"/>
                </a:lnTo>
                <a:cubicBezTo>
                  <a:pt x="301" y="45"/>
                  <a:pt x="583" y="42"/>
                  <a:pt x="884" y="48"/>
                </a:cubicBezTo>
                <a:cubicBezTo>
                  <a:pt x="903" y="48"/>
                  <a:pt x="921" y="75"/>
                  <a:pt x="938" y="85"/>
                </a:cubicBezTo>
                <a:cubicBezTo>
                  <a:pt x="967" y="103"/>
                  <a:pt x="1015" y="122"/>
                  <a:pt x="1047" y="130"/>
                </a:cubicBezTo>
                <a:cubicBezTo>
                  <a:pt x="1143" y="154"/>
                  <a:pt x="1092" y="139"/>
                  <a:pt x="1174" y="166"/>
                </a:cubicBezTo>
                <a:cubicBezTo>
                  <a:pt x="1183" y="169"/>
                  <a:pt x="1202" y="175"/>
                  <a:pt x="1202" y="175"/>
                </a:cubicBezTo>
                <a:cubicBezTo>
                  <a:pt x="1218" y="286"/>
                  <a:pt x="1234" y="248"/>
                  <a:pt x="1365" y="239"/>
                </a:cubicBezTo>
                <a:cubicBezTo>
                  <a:pt x="1402" y="246"/>
                  <a:pt x="1438" y="254"/>
                  <a:pt x="1474" y="266"/>
                </a:cubicBezTo>
                <a:cubicBezTo>
                  <a:pt x="1510" y="302"/>
                  <a:pt x="1534" y="293"/>
                  <a:pt x="1583" y="285"/>
                </a:cubicBezTo>
                <a:cubicBezTo>
                  <a:pt x="1628" y="269"/>
                  <a:pt x="1727" y="223"/>
                  <a:pt x="1774" y="221"/>
                </a:cubicBezTo>
                <a:cubicBezTo>
                  <a:pt x="1841" y="218"/>
                  <a:pt x="1907" y="215"/>
                  <a:pt x="1974" y="212"/>
                </a:cubicBezTo>
                <a:cubicBezTo>
                  <a:pt x="1983" y="211"/>
                  <a:pt x="2052" y="207"/>
                  <a:pt x="2074" y="194"/>
                </a:cubicBezTo>
                <a:cubicBezTo>
                  <a:pt x="2153" y="146"/>
                  <a:pt x="2023" y="206"/>
                  <a:pt x="2120" y="157"/>
                </a:cubicBezTo>
                <a:cubicBezTo>
                  <a:pt x="2167" y="134"/>
                  <a:pt x="2128" y="166"/>
                  <a:pt x="2174" y="130"/>
                </a:cubicBezTo>
                <a:cubicBezTo>
                  <a:pt x="2209" y="102"/>
                  <a:pt x="2250" y="53"/>
                  <a:pt x="2293" y="39"/>
                </a:cubicBezTo>
                <a:cubicBezTo>
                  <a:pt x="2365" y="15"/>
                  <a:pt x="2329" y="28"/>
                  <a:pt x="2400" y="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cxnSp>
        <p:nvCxnSpPr>
          <p:cNvPr id="3076" name="Straight Connector 253">
            <a:extLst>
              <a:ext uri="{FF2B5EF4-FFF2-40B4-BE49-F238E27FC236}">
                <a16:creationId xmlns:a16="http://schemas.microsoft.com/office/drawing/2014/main" id="{B997FF96-07D0-8598-4B75-D433F9FD5B0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806824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7" name="Rectangle 3">
            <a:extLst>
              <a:ext uri="{FF2B5EF4-FFF2-40B4-BE49-F238E27FC236}">
                <a16:creationId xmlns:a16="http://schemas.microsoft.com/office/drawing/2014/main" id="{C06BD599-7EA0-DE01-F56E-359A97A7D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4963" y="848846"/>
            <a:ext cx="1848971" cy="3199279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078" name="Freeform 4">
            <a:extLst>
              <a:ext uri="{FF2B5EF4-FFF2-40B4-BE49-F238E27FC236}">
                <a16:creationId xmlns:a16="http://schemas.microsoft.com/office/drawing/2014/main" id="{F0A2185A-0760-843B-A4CB-6B20F406D23B}"/>
              </a:ext>
            </a:extLst>
          </p:cNvPr>
          <p:cNvSpPr>
            <a:spLocks/>
          </p:cNvSpPr>
          <p:nvPr/>
        </p:nvSpPr>
        <p:spPr bwMode="auto">
          <a:xfrm>
            <a:off x="368394" y="809625"/>
            <a:ext cx="1996047" cy="2157132"/>
          </a:xfrm>
          <a:custGeom>
            <a:avLst/>
            <a:gdLst>
              <a:gd name="T0" fmla="*/ 2147483646 w 1295"/>
              <a:gd name="T1" fmla="*/ 2147483646 h 1358"/>
              <a:gd name="T2" fmla="*/ 2147483646 w 1295"/>
              <a:gd name="T3" fmla="*/ 2147483646 h 1358"/>
              <a:gd name="T4" fmla="*/ 0 w 1295"/>
              <a:gd name="T5" fmla="*/ 2147483646 h 1358"/>
              <a:gd name="T6" fmla="*/ 2147483646 w 1295"/>
              <a:gd name="T7" fmla="*/ 2147483646 h 1358"/>
              <a:gd name="T8" fmla="*/ 2147483646 w 1295"/>
              <a:gd name="T9" fmla="*/ 2147483646 h 1358"/>
              <a:gd name="T10" fmla="*/ 2147483646 w 1295"/>
              <a:gd name="T11" fmla="*/ 2147483646 h 1358"/>
              <a:gd name="T12" fmla="*/ 2147483646 w 1295"/>
              <a:gd name="T13" fmla="*/ 2147483646 h 1358"/>
              <a:gd name="T14" fmla="*/ 2147483646 w 1295"/>
              <a:gd name="T15" fmla="*/ 2147483646 h 1358"/>
              <a:gd name="T16" fmla="*/ 2147483646 w 1295"/>
              <a:gd name="T17" fmla="*/ 2147483646 h 1358"/>
              <a:gd name="T18" fmla="*/ 2147483646 w 1295"/>
              <a:gd name="T19" fmla="*/ 2147483646 h 1358"/>
              <a:gd name="T20" fmla="*/ 2147483646 w 1295"/>
              <a:gd name="T21" fmla="*/ 2147483646 h 1358"/>
              <a:gd name="T22" fmla="*/ 2147483646 w 1295"/>
              <a:gd name="T23" fmla="*/ 2147483646 h 1358"/>
              <a:gd name="T24" fmla="*/ 2147483646 w 1295"/>
              <a:gd name="T25" fmla="*/ 2147483646 h 1358"/>
              <a:gd name="T26" fmla="*/ 2147483646 w 1295"/>
              <a:gd name="T27" fmla="*/ 2147483646 h 1358"/>
              <a:gd name="T28" fmla="*/ 2147483646 w 1295"/>
              <a:gd name="T29" fmla="*/ 2147483646 h 135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295"/>
              <a:gd name="T46" fmla="*/ 0 h 1358"/>
              <a:gd name="T47" fmla="*/ 1295 w 1295"/>
              <a:gd name="T48" fmla="*/ 1358 h 135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295" h="1358">
                <a:moveTo>
                  <a:pt x="1101" y="1358"/>
                </a:moveTo>
                <a:lnTo>
                  <a:pt x="1" y="1358"/>
                </a:lnTo>
                <a:lnTo>
                  <a:pt x="0" y="20"/>
                </a:lnTo>
                <a:cubicBezTo>
                  <a:pt x="416" y="21"/>
                  <a:pt x="832" y="0"/>
                  <a:pt x="1247" y="22"/>
                </a:cubicBezTo>
                <a:cubicBezTo>
                  <a:pt x="1295" y="25"/>
                  <a:pt x="1216" y="121"/>
                  <a:pt x="1174" y="149"/>
                </a:cubicBezTo>
                <a:cubicBezTo>
                  <a:pt x="1171" y="158"/>
                  <a:pt x="1170" y="168"/>
                  <a:pt x="1165" y="176"/>
                </a:cubicBezTo>
                <a:cubicBezTo>
                  <a:pt x="1161" y="184"/>
                  <a:pt x="1150" y="187"/>
                  <a:pt x="1147" y="195"/>
                </a:cubicBezTo>
                <a:cubicBezTo>
                  <a:pt x="1138" y="218"/>
                  <a:pt x="1135" y="243"/>
                  <a:pt x="1129" y="267"/>
                </a:cubicBezTo>
                <a:cubicBezTo>
                  <a:pt x="1126" y="279"/>
                  <a:pt x="1120" y="304"/>
                  <a:pt x="1120" y="304"/>
                </a:cubicBezTo>
                <a:cubicBezTo>
                  <a:pt x="1128" y="422"/>
                  <a:pt x="1156" y="479"/>
                  <a:pt x="1092" y="576"/>
                </a:cubicBezTo>
                <a:cubicBezTo>
                  <a:pt x="1062" y="669"/>
                  <a:pt x="1028" y="762"/>
                  <a:pt x="1010" y="858"/>
                </a:cubicBezTo>
                <a:cubicBezTo>
                  <a:pt x="1022" y="967"/>
                  <a:pt x="1011" y="921"/>
                  <a:pt x="1038" y="1004"/>
                </a:cubicBezTo>
                <a:cubicBezTo>
                  <a:pt x="1044" y="1022"/>
                  <a:pt x="1056" y="1058"/>
                  <a:pt x="1056" y="1058"/>
                </a:cubicBezTo>
                <a:cubicBezTo>
                  <a:pt x="1064" y="1108"/>
                  <a:pt x="1080" y="1155"/>
                  <a:pt x="1092" y="1204"/>
                </a:cubicBezTo>
                <a:cubicBezTo>
                  <a:pt x="1102" y="1330"/>
                  <a:pt x="1101" y="1358"/>
                  <a:pt x="1101" y="1358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79" name="Freeform 5">
            <a:extLst>
              <a:ext uri="{FF2B5EF4-FFF2-40B4-BE49-F238E27FC236}">
                <a16:creationId xmlns:a16="http://schemas.microsoft.com/office/drawing/2014/main" id="{BB0E3547-10CB-6FB9-27B1-5C416EE6AF36}"/>
              </a:ext>
            </a:extLst>
          </p:cNvPr>
          <p:cNvSpPr>
            <a:spLocks/>
          </p:cNvSpPr>
          <p:nvPr/>
        </p:nvSpPr>
        <p:spPr bwMode="auto">
          <a:xfrm>
            <a:off x="373997" y="2919133"/>
            <a:ext cx="1931614" cy="3199279"/>
          </a:xfrm>
          <a:custGeom>
            <a:avLst/>
            <a:gdLst>
              <a:gd name="T0" fmla="*/ 2147483646 w 1254"/>
              <a:gd name="T1" fmla="*/ 2147483646 h 2016"/>
              <a:gd name="T2" fmla="*/ 2147483646 w 1254"/>
              <a:gd name="T3" fmla="*/ 2147483646 h 2016"/>
              <a:gd name="T4" fmla="*/ 0 w 1254"/>
              <a:gd name="T5" fmla="*/ 2147483646 h 2016"/>
              <a:gd name="T6" fmla="*/ 0 w 1254"/>
              <a:gd name="T7" fmla="*/ 2147483646 h 2016"/>
              <a:gd name="T8" fmla="*/ 2147483646 w 1254"/>
              <a:gd name="T9" fmla="*/ 2147483646 h 2016"/>
              <a:gd name="T10" fmla="*/ 2147483646 w 1254"/>
              <a:gd name="T11" fmla="*/ 2147483646 h 2016"/>
              <a:gd name="T12" fmla="*/ 2147483646 w 1254"/>
              <a:gd name="T13" fmla="*/ 2147483646 h 2016"/>
              <a:gd name="T14" fmla="*/ 2147483646 w 1254"/>
              <a:gd name="T15" fmla="*/ 2147483646 h 2016"/>
              <a:gd name="T16" fmla="*/ 2147483646 w 1254"/>
              <a:gd name="T17" fmla="*/ 2147483646 h 20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54"/>
              <a:gd name="T28" fmla="*/ 0 h 2016"/>
              <a:gd name="T29" fmla="*/ 1254 w 1254"/>
              <a:gd name="T30" fmla="*/ 2016 h 201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54" h="2016">
                <a:moveTo>
                  <a:pt x="1237" y="571"/>
                </a:moveTo>
                <a:lnTo>
                  <a:pt x="1245" y="2016"/>
                </a:lnTo>
                <a:lnTo>
                  <a:pt x="0" y="2016"/>
                </a:lnTo>
                <a:lnTo>
                  <a:pt x="0" y="7"/>
                </a:lnTo>
                <a:cubicBezTo>
                  <a:pt x="367" y="14"/>
                  <a:pt x="733" y="0"/>
                  <a:pt x="1099" y="25"/>
                </a:cubicBezTo>
                <a:cubicBezTo>
                  <a:pt x="1120" y="26"/>
                  <a:pt x="1059" y="118"/>
                  <a:pt x="1054" y="126"/>
                </a:cubicBezTo>
                <a:cubicBezTo>
                  <a:pt x="1066" y="199"/>
                  <a:pt x="1091" y="256"/>
                  <a:pt x="1154" y="298"/>
                </a:cubicBezTo>
                <a:cubicBezTo>
                  <a:pt x="1170" y="348"/>
                  <a:pt x="1179" y="416"/>
                  <a:pt x="1218" y="453"/>
                </a:cubicBezTo>
                <a:cubicBezTo>
                  <a:pt x="1226" y="492"/>
                  <a:pt x="1254" y="533"/>
                  <a:pt x="1237" y="571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0" name="Freeform 6">
            <a:extLst>
              <a:ext uri="{FF2B5EF4-FFF2-40B4-BE49-F238E27FC236}">
                <a16:creationId xmlns:a16="http://schemas.microsoft.com/office/drawing/2014/main" id="{F071753E-17E6-E0C9-75EA-1BCF54C731FF}"/>
              </a:ext>
            </a:extLst>
          </p:cNvPr>
          <p:cNvSpPr>
            <a:spLocks/>
          </p:cNvSpPr>
          <p:nvPr/>
        </p:nvSpPr>
        <p:spPr bwMode="auto">
          <a:xfrm>
            <a:off x="2276196" y="3818404"/>
            <a:ext cx="2814077" cy="2286000"/>
          </a:xfrm>
          <a:custGeom>
            <a:avLst/>
            <a:gdLst>
              <a:gd name="T0" fmla="*/ 2147483646 w 10000"/>
              <a:gd name="T1" fmla="*/ 0 h 10000"/>
              <a:gd name="T2" fmla="*/ 2147483646 w 10000"/>
              <a:gd name="T3" fmla="*/ 0 h 10000"/>
              <a:gd name="T4" fmla="*/ 2147483646 w 10000"/>
              <a:gd name="T5" fmla="*/ 2147483646 h 10000"/>
              <a:gd name="T6" fmla="*/ 2147483646 w 10000"/>
              <a:gd name="T7" fmla="*/ 2147483646 h 10000"/>
              <a:gd name="T8" fmla="*/ 2147483646 w 10000"/>
              <a:gd name="T9" fmla="*/ 2147483646 h 10000"/>
              <a:gd name="T10" fmla="*/ 2147483646 w 10000"/>
              <a:gd name="T11" fmla="*/ 2147483646 h 10000"/>
              <a:gd name="T12" fmla="*/ 2147483646 w 10000"/>
              <a:gd name="T13" fmla="*/ 2147483646 h 10000"/>
              <a:gd name="T14" fmla="*/ 2147483646 w 10000"/>
              <a:gd name="T15" fmla="*/ 2147483646 h 10000"/>
              <a:gd name="T16" fmla="*/ 2147483646 w 10000"/>
              <a:gd name="T17" fmla="*/ 2147483646 h 10000"/>
              <a:gd name="T18" fmla="*/ 2147483646 w 10000"/>
              <a:gd name="T19" fmla="*/ 0 h 10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0000" h="10000">
                <a:moveTo>
                  <a:pt x="2642" y="0"/>
                </a:moveTo>
                <a:lnTo>
                  <a:pt x="9737" y="0"/>
                </a:lnTo>
                <a:lnTo>
                  <a:pt x="10000" y="333"/>
                </a:lnTo>
                <a:lnTo>
                  <a:pt x="10000" y="10000"/>
                </a:lnTo>
                <a:lnTo>
                  <a:pt x="58" y="9993"/>
                </a:lnTo>
                <a:cubicBezTo>
                  <a:pt x="74" y="6729"/>
                  <a:pt x="-54" y="3362"/>
                  <a:pt x="28" y="98"/>
                </a:cubicBezTo>
                <a:cubicBezTo>
                  <a:pt x="33" y="-54"/>
                  <a:pt x="119" y="456"/>
                  <a:pt x="256" y="590"/>
                </a:cubicBezTo>
                <a:cubicBezTo>
                  <a:pt x="393" y="724"/>
                  <a:pt x="852" y="903"/>
                  <a:pt x="852" y="903"/>
                </a:cubicBezTo>
                <a:cubicBezTo>
                  <a:pt x="1350" y="826"/>
                  <a:pt x="1821" y="667"/>
                  <a:pt x="2298" y="458"/>
                </a:cubicBezTo>
                <a:cubicBezTo>
                  <a:pt x="2478" y="382"/>
                  <a:pt x="2752" y="292"/>
                  <a:pt x="2642" y="0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1" name="Freeform 8">
            <a:extLst>
              <a:ext uri="{FF2B5EF4-FFF2-40B4-BE49-F238E27FC236}">
                <a16:creationId xmlns:a16="http://schemas.microsoft.com/office/drawing/2014/main" id="{25F00739-7360-D51E-E01E-D99F6C403BD4}"/>
              </a:ext>
            </a:extLst>
          </p:cNvPr>
          <p:cNvSpPr>
            <a:spLocks/>
          </p:cNvSpPr>
          <p:nvPr/>
        </p:nvSpPr>
        <p:spPr bwMode="auto">
          <a:xfrm>
            <a:off x="6790765" y="848846"/>
            <a:ext cx="1997449" cy="2512919"/>
          </a:xfrm>
          <a:custGeom>
            <a:avLst/>
            <a:gdLst>
              <a:gd name="T0" fmla="*/ 2147483646 w 1253"/>
              <a:gd name="T1" fmla="*/ 0 h 1648"/>
              <a:gd name="T2" fmla="*/ 2147483646 w 1253"/>
              <a:gd name="T3" fmla="*/ 2147483646 h 1648"/>
              <a:gd name="T4" fmla="*/ 2147483646 w 1253"/>
              <a:gd name="T5" fmla="*/ 2147483646 h 1648"/>
              <a:gd name="T6" fmla="*/ 2147483646 w 1253"/>
              <a:gd name="T7" fmla="*/ 2147483646 h 1648"/>
              <a:gd name="T8" fmla="*/ 2147483646 w 1253"/>
              <a:gd name="T9" fmla="*/ 2147483646 h 1648"/>
              <a:gd name="T10" fmla="*/ 2147483646 w 1253"/>
              <a:gd name="T11" fmla="*/ 2147483646 h 1648"/>
              <a:gd name="T12" fmla="*/ 2147483646 w 1253"/>
              <a:gd name="T13" fmla="*/ 2147483646 h 1648"/>
              <a:gd name="T14" fmla="*/ 2147483646 w 1253"/>
              <a:gd name="T15" fmla="*/ 2147483646 h 1648"/>
              <a:gd name="T16" fmla="*/ 2147483646 w 1253"/>
              <a:gd name="T17" fmla="*/ 2147483646 h 1648"/>
              <a:gd name="T18" fmla="*/ 2147483646 w 1253"/>
              <a:gd name="T19" fmla="*/ 2147483646 h 1648"/>
              <a:gd name="T20" fmla="*/ 2147483646 w 1253"/>
              <a:gd name="T21" fmla="*/ 2147483646 h 1648"/>
              <a:gd name="T22" fmla="*/ 2147483646 w 1253"/>
              <a:gd name="T23" fmla="*/ 2147483646 h 1648"/>
              <a:gd name="T24" fmla="*/ 2147483646 w 1253"/>
              <a:gd name="T25" fmla="*/ 2147483646 h 1648"/>
              <a:gd name="T26" fmla="*/ 2147483646 w 1253"/>
              <a:gd name="T27" fmla="*/ 2147483646 h 1648"/>
              <a:gd name="T28" fmla="*/ 2147483646 w 1253"/>
              <a:gd name="T29" fmla="*/ 2147483646 h 1648"/>
              <a:gd name="T30" fmla="*/ 2147483646 w 1253"/>
              <a:gd name="T31" fmla="*/ 2147483646 h 1648"/>
              <a:gd name="T32" fmla="*/ 2147483646 w 1253"/>
              <a:gd name="T33" fmla="*/ 2147483646 h 1648"/>
              <a:gd name="T34" fmla="*/ 2147483646 w 1253"/>
              <a:gd name="T35" fmla="*/ 2147483646 h 1648"/>
              <a:gd name="T36" fmla="*/ 2147483646 w 1253"/>
              <a:gd name="T37" fmla="*/ 2147483646 h 1648"/>
              <a:gd name="T38" fmla="*/ 2147483646 w 1253"/>
              <a:gd name="T39" fmla="*/ 2147483646 h 1648"/>
              <a:gd name="T40" fmla="*/ 2147483646 w 1253"/>
              <a:gd name="T41" fmla="*/ 2147483646 h 1648"/>
              <a:gd name="T42" fmla="*/ 2147483646 w 1253"/>
              <a:gd name="T43" fmla="*/ 2147483646 h 1648"/>
              <a:gd name="T44" fmla="*/ 2147483646 w 1253"/>
              <a:gd name="T45" fmla="*/ 2147483646 h 1648"/>
              <a:gd name="T46" fmla="*/ 0 w 1253"/>
              <a:gd name="T47" fmla="*/ 2147483646 h 1648"/>
              <a:gd name="T48" fmla="*/ 2147483646 w 1253"/>
              <a:gd name="T49" fmla="*/ 2147483646 h 1648"/>
              <a:gd name="T50" fmla="*/ 2147483646 w 1253"/>
              <a:gd name="T51" fmla="*/ 2147483646 h 1648"/>
              <a:gd name="T52" fmla="*/ 2147483646 w 1253"/>
              <a:gd name="T53" fmla="*/ 2147483646 h 1648"/>
              <a:gd name="T54" fmla="*/ 2147483646 w 1253"/>
              <a:gd name="T55" fmla="*/ 2147483646 h 1648"/>
              <a:gd name="T56" fmla="*/ 2147483646 w 1253"/>
              <a:gd name="T57" fmla="*/ 2147483646 h 1648"/>
              <a:gd name="T58" fmla="*/ 2147483646 w 1253"/>
              <a:gd name="T59" fmla="*/ 2147483646 h 1648"/>
              <a:gd name="T60" fmla="*/ 2147483646 w 1253"/>
              <a:gd name="T61" fmla="*/ 2147483646 h 1648"/>
              <a:gd name="T62" fmla="*/ 2147483646 w 1253"/>
              <a:gd name="T63" fmla="*/ 2147483646 h 1648"/>
              <a:gd name="T64" fmla="*/ 2147483646 w 1253"/>
              <a:gd name="T65" fmla="*/ 2147483646 h 1648"/>
              <a:gd name="T66" fmla="*/ 2147483646 w 1253"/>
              <a:gd name="T67" fmla="*/ 2147483646 h 1648"/>
              <a:gd name="T68" fmla="*/ 2147483646 w 1253"/>
              <a:gd name="T69" fmla="*/ 2147483646 h 1648"/>
              <a:gd name="T70" fmla="*/ 2147483646 w 1253"/>
              <a:gd name="T71" fmla="*/ 2147483646 h 1648"/>
              <a:gd name="T72" fmla="*/ 2147483646 w 1253"/>
              <a:gd name="T73" fmla="*/ 2147483646 h 1648"/>
              <a:gd name="T74" fmla="*/ 2147483646 w 1253"/>
              <a:gd name="T75" fmla="*/ 2147483646 h 1648"/>
              <a:gd name="T76" fmla="*/ 2147483646 w 1253"/>
              <a:gd name="T77" fmla="*/ 2147483646 h 1648"/>
              <a:gd name="T78" fmla="*/ 2147483646 w 1253"/>
              <a:gd name="T79" fmla="*/ 2147483646 h 1648"/>
              <a:gd name="T80" fmla="*/ 2147483646 w 1253"/>
              <a:gd name="T81" fmla="*/ 2147483646 h 1648"/>
              <a:gd name="T82" fmla="*/ 2147483646 w 1253"/>
              <a:gd name="T83" fmla="*/ 2147483646 h 1648"/>
              <a:gd name="T84" fmla="*/ 2147483646 w 1253"/>
              <a:gd name="T85" fmla="*/ 0 h 164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253"/>
              <a:gd name="T130" fmla="*/ 0 h 1648"/>
              <a:gd name="T131" fmla="*/ 1253 w 1253"/>
              <a:gd name="T132" fmla="*/ 1648 h 164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253" h="1648">
                <a:moveTo>
                  <a:pt x="1046" y="0"/>
                </a:moveTo>
                <a:cubicBezTo>
                  <a:pt x="1033" y="48"/>
                  <a:pt x="1014" y="73"/>
                  <a:pt x="973" y="100"/>
                </a:cubicBezTo>
                <a:cubicBezTo>
                  <a:pt x="953" y="161"/>
                  <a:pt x="973" y="86"/>
                  <a:pt x="973" y="182"/>
                </a:cubicBezTo>
                <a:cubicBezTo>
                  <a:pt x="973" y="219"/>
                  <a:pt x="932" y="249"/>
                  <a:pt x="909" y="273"/>
                </a:cubicBezTo>
                <a:cubicBezTo>
                  <a:pt x="890" y="330"/>
                  <a:pt x="870" y="387"/>
                  <a:pt x="855" y="445"/>
                </a:cubicBezTo>
                <a:cubicBezTo>
                  <a:pt x="850" y="560"/>
                  <a:pt x="853" y="657"/>
                  <a:pt x="818" y="763"/>
                </a:cubicBezTo>
                <a:cubicBezTo>
                  <a:pt x="808" y="792"/>
                  <a:pt x="768" y="797"/>
                  <a:pt x="746" y="818"/>
                </a:cubicBezTo>
                <a:cubicBezTo>
                  <a:pt x="719" y="844"/>
                  <a:pt x="690" y="870"/>
                  <a:pt x="655" y="882"/>
                </a:cubicBezTo>
                <a:cubicBezTo>
                  <a:pt x="630" y="906"/>
                  <a:pt x="585" y="949"/>
                  <a:pt x="555" y="963"/>
                </a:cubicBezTo>
                <a:cubicBezTo>
                  <a:pt x="537" y="971"/>
                  <a:pt x="500" y="982"/>
                  <a:pt x="500" y="982"/>
                </a:cubicBezTo>
                <a:cubicBezTo>
                  <a:pt x="468" y="949"/>
                  <a:pt x="456" y="963"/>
                  <a:pt x="427" y="991"/>
                </a:cubicBezTo>
                <a:cubicBezTo>
                  <a:pt x="415" y="1027"/>
                  <a:pt x="403" y="1064"/>
                  <a:pt x="391" y="1100"/>
                </a:cubicBezTo>
                <a:cubicBezTo>
                  <a:pt x="388" y="1109"/>
                  <a:pt x="385" y="1118"/>
                  <a:pt x="382" y="1127"/>
                </a:cubicBezTo>
                <a:cubicBezTo>
                  <a:pt x="379" y="1136"/>
                  <a:pt x="373" y="1154"/>
                  <a:pt x="373" y="1154"/>
                </a:cubicBezTo>
                <a:lnTo>
                  <a:pt x="346" y="1309"/>
                </a:lnTo>
                <a:cubicBezTo>
                  <a:pt x="346" y="1309"/>
                  <a:pt x="346" y="1309"/>
                  <a:pt x="346" y="1309"/>
                </a:cubicBezTo>
                <a:cubicBezTo>
                  <a:pt x="343" y="1324"/>
                  <a:pt x="346" y="1341"/>
                  <a:pt x="337" y="1354"/>
                </a:cubicBezTo>
                <a:cubicBezTo>
                  <a:pt x="331" y="1362"/>
                  <a:pt x="318" y="1360"/>
                  <a:pt x="309" y="1363"/>
                </a:cubicBezTo>
                <a:cubicBezTo>
                  <a:pt x="264" y="1410"/>
                  <a:pt x="226" y="1398"/>
                  <a:pt x="182" y="1427"/>
                </a:cubicBezTo>
                <a:cubicBezTo>
                  <a:pt x="173" y="1433"/>
                  <a:pt x="165" y="1441"/>
                  <a:pt x="155" y="1445"/>
                </a:cubicBezTo>
                <a:cubicBezTo>
                  <a:pt x="137" y="1453"/>
                  <a:pt x="100" y="1463"/>
                  <a:pt x="100" y="1463"/>
                </a:cubicBezTo>
                <a:cubicBezTo>
                  <a:pt x="76" y="1488"/>
                  <a:pt x="71" y="1507"/>
                  <a:pt x="37" y="1518"/>
                </a:cubicBezTo>
                <a:cubicBezTo>
                  <a:pt x="31" y="1524"/>
                  <a:pt x="22" y="1528"/>
                  <a:pt x="18" y="1536"/>
                </a:cubicBezTo>
                <a:cubicBezTo>
                  <a:pt x="9" y="1553"/>
                  <a:pt x="0" y="1591"/>
                  <a:pt x="0" y="1591"/>
                </a:cubicBezTo>
                <a:cubicBezTo>
                  <a:pt x="14" y="1648"/>
                  <a:pt x="25" y="1634"/>
                  <a:pt x="82" y="1645"/>
                </a:cubicBezTo>
                <a:cubicBezTo>
                  <a:pt x="137" y="1634"/>
                  <a:pt x="130" y="1629"/>
                  <a:pt x="173" y="1600"/>
                </a:cubicBezTo>
                <a:cubicBezTo>
                  <a:pt x="190" y="1574"/>
                  <a:pt x="210" y="1553"/>
                  <a:pt x="227" y="1527"/>
                </a:cubicBezTo>
                <a:cubicBezTo>
                  <a:pt x="272" y="1529"/>
                  <a:pt x="406" y="1552"/>
                  <a:pt x="473" y="1536"/>
                </a:cubicBezTo>
                <a:cubicBezTo>
                  <a:pt x="491" y="1524"/>
                  <a:pt x="509" y="1512"/>
                  <a:pt x="527" y="1500"/>
                </a:cubicBezTo>
                <a:cubicBezTo>
                  <a:pt x="536" y="1494"/>
                  <a:pt x="555" y="1482"/>
                  <a:pt x="555" y="1482"/>
                </a:cubicBezTo>
                <a:cubicBezTo>
                  <a:pt x="604" y="1498"/>
                  <a:pt x="577" y="1481"/>
                  <a:pt x="555" y="1509"/>
                </a:cubicBezTo>
                <a:cubicBezTo>
                  <a:pt x="549" y="1516"/>
                  <a:pt x="549" y="1527"/>
                  <a:pt x="546" y="1536"/>
                </a:cubicBezTo>
                <a:cubicBezTo>
                  <a:pt x="549" y="1545"/>
                  <a:pt x="546" y="1560"/>
                  <a:pt x="555" y="1564"/>
                </a:cubicBezTo>
                <a:cubicBezTo>
                  <a:pt x="564" y="1569"/>
                  <a:pt x="605" y="1539"/>
                  <a:pt x="609" y="1536"/>
                </a:cubicBezTo>
                <a:cubicBezTo>
                  <a:pt x="615" y="1527"/>
                  <a:pt x="620" y="1517"/>
                  <a:pt x="627" y="1509"/>
                </a:cubicBezTo>
                <a:cubicBezTo>
                  <a:pt x="633" y="1502"/>
                  <a:pt x="641" y="1498"/>
                  <a:pt x="646" y="1491"/>
                </a:cubicBezTo>
                <a:cubicBezTo>
                  <a:pt x="701" y="1418"/>
                  <a:pt x="657" y="1452"/>
                  <a:pt x="709" y="1418"/>
                </a:cubicBezTo>
                <a:cubicBezTo>
                  <a:pt x="723" y="1376"/>
                  <a:pt x="756" y="1364"/>
                  <a:pt x="791" y="1345"/>
                </a:cubicBezTo>
                <a:cubicBezTo>
                  <a:pt x="820" y="1329"/>
                  <a:pt x="842" y="1301"/>
                  <a:pt x="873" y="1291"/>
                </a:cubicBezTo>
                <a:cubicBezTo>
                  <a:pt x="945" y="1267"/>
                  <a:pt x="1005" y="1253"/>
                  <a:pt x="1082" y="1245"/>
                </a:cubicBezTo>
                <a:cubicBezTo>
                  <a:pt x="1137" y="1231"/>
                  <a:pt x="1179" y="1227"/>
                  <a:pt x="1236" y="1227"/>
                </a:cubicBezTo>
                <a:lnTo>
                  <a:pt x="1253" y="7"/>
                </a:lnTo>
                <a:lnTo>
                  <a:pt x="1046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2" name="Freeform 9">
            <a:extLst>
              <a:ext uri="{FF2B5EF4-FFF2-40B4-BE49-F238E27FC236}">
                <a16:creationId xmlns:a16="http://schemas.microsoft.com/office/drawing/2014/main" id="{DB4E8571-1618-35C3-40FB-871FAB737862}"/>
              </a:ext>
            </a:extLst>
          </p:cNvPr>
          <p:cNvSpPr>
            <a:spLocks/>
          </p:cNvSpPr>
          <p:nvPr/>
        </p:nvSpPr>
        <p:spPr bwMode="auto">
          <a:xfrm>
            <a:off x="3021386" y="837640"/>
            <a:ext cx="4403912" cy="3063409"/>
          </a:xfrm>
          <a:custGeom>
            <a:avLst/>
            <a:gdLst>
              <a:gd name="T0" fmla="*/ 0 w 2858"/>
              <a:gd name="T1" fmla="*/ 2147483646 h 1929"/>
              <a:gd name="T2" fmla="*/ 2147483646 w 2858"/>
              <a:gd name="T3" fmla="*/ 2147483646 h 1929"/>
              <a:gd name="T4" fmla="*/ 2147483646 w 2858"/>
              <a:gd name="T5" fmla="*/ 2147483646 h 1929"/>
              <a:gd name="T6" fmla="*/ 2147483646 w 2858"/>
              <a:gd name="T7" fmla="*/ 2147483646 h 1929"/>
              <a:gd name="T8" fmla="*/ 2147483646 w 2858"/>
              <a:gd name="T9" fmla="*/ 2147483646 h 1929"/>
              <a:gd name="T10" fmla="*/ 2147483646 w 2858"/>
              <a:gd name="T11" fmla="*/ 2147483646 h 1929"/>
              <a:gd name="T12" fmla="*/ 2147483646 w 2858"/>
              <a:gd name="T13" fmla="*/ 2147483646 h 1929"/>
              <a:gd name="T14" fmla="*/ 2147483646 w 2858"/>
              <a:gd name="T15" fmla="*/ 2147483646 h 1929"/>
              <a:gd name="T16" fmla="*/ 2147483646 w 2858"/>
              <a:gd name="T17" fmla="*/ 2147483646 h 1929"/>
              <a:gd name="T18" fmla="*/ 2147483646 w 2858"/>
              <a:gd name="T19" fmla="*/ 2147483646 h 1929"/>
              <a:gd name="T20" fmla="*/ 2147483646 w 2858"/>
              <a:gd name="T21" fmla="*/ 2147483646 h 1929"/>
              <a:gd name="T22" fmla="*/ 2147483646 w 2858"/>
              <a:gd name="T23" fmla="*/ 2147483646 h 1929"/>
              <a:gd name="T24" fmla="*/ 2147483646 w 2858"/>
              <a:gd name="T25" fmla="*/ 2147483646 h 1929"/>
              <a:gd name="T26" fmla="*/ 2147483646 w 2858"/>
              <a:gd name="T27" fmla="*/ 2147483646 h 1929"/>
              <a:gd name="T28" fmla="*/ 2147483646 w 2858"/>
              <a:gd name="T29" fmla="*/ 2147483646 h 1929"/>
              <a:gd name="T30" fmla="*/ 2147483646 w 2858"/>
              <a:gd name="T31" fmla="*/ 2147483646 h 1929"/>
              <a:gd name="T32" fmla="*/ 2147483646 w 2858"/>
              <a:gd name="T33" fmla="*/ 2147483646 h 1929"/>
              <a:gd name="T34" fmla="*/ 2147483646 w 2858"/>
              <a:gd name="T35" fmla="*/ 2147483646 h 1929"/>
              <a:gd name="T36" fmla="*/ 2147483646 w 2858"/>
              <a:gd name="T37" fmla="*/ 2147483646 h 1929"/>
              <a:gd name="T38" fmla="*/ 2147483646 w 2858"/>
              <a:gd name="T39" fmla="*/ 2147483646 h 1929"/>
              <a:gd name="T40" fmla="*/ 2147483646 w 2858"/>
              <a:gd name="T41" fmla="*/ 2147483646 h 1929"/>
              <a:gd name="T42" fmla="*/ 2147483646 w 2858"/>
              <a:gd name="T43" fmla="*/ 2147483646 h 1929"/>
              <a:gd name="T44" fmla="*/ 2147483646 w 2858"/>
              <a:gd name="T45" fmla="*/ 2147483646 h 1929"/>
              <a:gd name="T46" fmla="*/ 2147483646 w 2858"/>
              <a:gd name="T47" fmla="*/ 2147483646 h 1929"/>
              <a:gd name="T48" fmla="*/ 2147483646 w 2858"/>
              <a:gd name="T49" fmla="*/ 2147483646 h 1929"/>
              <a:gd name="T50" fmla="*/ 2147483646 w 2858"/>
              <a:gd name="T51" fmla="*/ 2147483646 h 1929"/>
              <a:gd name="T52" fmla="*/ 2147483646 w 2858"/>
              <a:gd name="T53" fmla="*/ 2147483646 h 1929"/>
              <a:gd name="T54" fmla="*/ 2147483646 w 2858"/>
              <a:gd name="T55" fmla="*/ 2147483646 h 1929"/>
              <a:gd name="T56" fmla="*/ 2147483646 w 2858"/>
              <a:gd name="T57" fmla="*/ 2147483646 h 1929"/>
              <a:gd name="T58" fmla="*/ 2147483646 w 2858"/>
              <a:gd name="T59" fmla="*/ 2147483646 h 1929"/>
              <a:gd name="T60" fmla="*/ 2147483646 w 2858"/>
              <a:gd name="T61" fmla="*/ 2147483646 h 1929"/>
              <a:gd name="T62" fmla="*/ 2147483646 w 2858"/>
              <a:gd name="T63" fmla="*/ 2147483646 h 1929"/>
              <a:gd name="T64" fmla="*/ 2147483646 w 2858"/>
              <a:gd name="T65" fmla="*/ 2147483646 h 1929"/>
              <a:gd name="T66" fmla="*/ 2147483646 w 2858"/>
              <a:gd name="T67" fmla="*/ 2147483646 h 1929"/>
              <a:gd name="T68" fmla="*/ 2147483646 w 2858"/>
              <a:gd name="T69" fmla="*/ 2147483646 h 1929"/>
              <a:gd name="T70" fmla="*/ 2147483646 w 2858"/>
              <a:gd name="T71" fmla="*/ 2147483646 h 1929"/>
              <a:gd name="T72" fmla="*/ 2147483646 w 2858"/>
              <a:gd name="T73" fmla="*/ 2147483646 h 1929"/>
              <a:gd name="T74" fmla="*/ 2147483646 w 2858"/>
              <a:gd name="T75" fmla="*/ 2147483646 h 1929"/>
              <a:gd name="T76" fmla="*/ 2147483646 w 2858"/>
              <a:gd name="T77" fmla="*/ 2147483646 h 1929"/>
              <a:gd name="T78" fmla="*/ 2147483646 w 2858"/>
              <a:gd name="T79" fmla="*/ 2147483646 h 1929"/>
              <a:gd name="T80" fmla="*/ 2147483646 w 2858"/>
              <a:gd name="T81" fmla="*/ 2147483646 h 1929"/>
              <a:gd name="T82" fmla="*/ 2147483646 w 2858"/>
              <a:gd name="T83" fmla="*/ 2147483646 h 1929"/>
              <a:gd name="T84" fmla="*/ 2147483646 w 2858"/>
              <a:gd name="T85" fmla="*/ 2147483646 h 1929"/>
              <a:gd name="T86" fmla="*/ 2147483646 w 2858"/>
              <a:gd name="T87" fmla="*/ 2147483646 h 1929"/>
              <a:gd name="T88" fmla="*/ 2147483646 w 2858"/>
              <a:gd name="T89" fmla="*/ 2147483646 h 1929"/>
              <a:gd name="T90" fmla="*/ 2147483646 w 2858"/>
              <a:gd name="T91" fmla="*/ 2147483646 h 1929"/>
              <a:gd name="T92" fmla="*/ 2147483646 w 2858"/>
              <a:gd name="T93" fmla="*/ 2147483646 h 1929"/>
              <a:gd name="T94" fmla="*/ 2147483646 w 2858"/>
              <a:gd name="T95" fmla="*/ 2147483646 h 1929"/>
              <a:gd name="T96" fmla="*/ 2147483646 w 2858"/>
              <a:gd name="T97" fmla="*/ 2147483646 h 1929"/>
              <a:gd name="T98" fmla="*/ 2147483646 w 2858"/>
              <a:gd name="T99" fmla="*/ 2147483646 h 1929"/>
              <a:gd name="T100" fmla="*/ 2147483646 w 2858"/>
              <a:gd name="T101" fmla="*/ 2147483646 h 1929"/>
              <a:gd name="T102" fmla="*/ 2147483646 w 2858"/>
              <a:gd name="T103" fmla="*/ 2147483646 h 1929"/>
              <a:gd name="T104" fmla="*/ 2147483646 w 2858"/>
              <a:gd name="T105" fmla="*/ 2147483646 h 1929"/>
              <a:gd name="T106" fmla="*/ 2147483646 w 2858"/>
              <a:gd name="T107" fmla="*/ 2147483646 h 1929"/>
              <a:gd name="T108" fmla="*/ 2147483646 w 2858"/>
              <a:gd name="T109" fmla="*/ 2147483646 h 1929"/>
              <a:gd name="T110" fmla="*/ 2147483646 w 2858"/>
              <a:gd name="T111" fmla="*/ 2147483646 h 1929"/>
              <a:gd name="T112" fmla="*/ 0 w 2858"/>
              <a:gd name="T113" fmla="*/ 2147483646 h 192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858"/>
              <a:gd name="T172" fmla="*/ 0 h 1929"/>
              <a:gd name="T173" fmla="*/ 2858 w 2858"/>
              <a:gd name="T174" fmla="*/ 1929 h 1929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858" h="1929">
                <a:moveTo>
                  <a:pt x="0" y="1875"/>
                </a:moveTo>
                <a:cubicBezTo>
                  <a:pt x="24" y="1850"/>
                  <a:pt x="29" y="1831"/>
                  <a:pt x="63" y="1820"/>
                </a:cubicBezTo>
                <a:cubicBezTo>
                  <a:pt x="86" y="1786"/>
                  <a:pt x="111" y="1761"/>
                  <a:pt x="145" y="1738"/>
                </a:cubicBezTo>
                <a:cubicBezTo>
                  <a:pt x="159" y="1696"/>
                  <a:pt x="183" y="1680"/>
                  <a:pt x="209" y="1647"/>
                </a:cubicBezTo>
                <a:cubicBezTo>
                  <a:pt x="229" y="1622"/>
                  <a:pt x="236" y="1593"/>
                  <a:pt x="254" y="1566"/>
                </a:cubicBezTo>
                <a:cubicBezTo>
                  <a:pt x="274" y="1502"/>
                  <a:pt x="314" y="1443"/>
                  <a:pt x="327" y="1375"/>
                </a:cubicBezTo>
                <a:cubicBezTo>
                  <a:pt x="339" y="1314"/>
                  <a:pt x="351" y="1254"/>
                  <a:pt x="363" y="1193"/>
                </a:cubicBezTo>
                <a:cubicBezTo>
                  <a:pt x="360" y="1072"/>
                  <a:pt x="360" y="950"/>
                  <a:pt x="354" y="829"/>
                </a:cubicBezTo>
                <a:cubicBezTo>
                  <a:pt x="352" y="786"/>
                  <a:pt x="313" y="759"/>
                  <a:pt x="290" y="729"/>
                </a:cubicBezTo>
                <a:cubicBezTo>
                  <a:pt x="241" y="664"/>
                  <a:pt x="198" y="588"/>
                  <a:pt x="172" y="511"/>
                </a:cubicBezTo>
                <a:cubicBezTo>
                  <a:pt x="178" y="454"/>
                  <a:pt x="171" y="422"/>
                  <a:pt x="209" y="384"/>
                </a:cubicBezTo>
                <a:cubicBezTo>
                  <a:pt x="247" y="324"/>
                  <a:pt x="239" y="251"/>
                  <a:pt x="200" y="193"/>
                </a:cubicBezTo>
                <a:cubicBezTo>
                  <a:pt x="183" y="141"/>
                  <a:pt x="191" y="143"/>
                  <a:pt x="227" y="111"/>
                </a:cubicBezTo>
                <a:cubicBezTo>
                  <a:pt x="243" y="97"/>
                  <a:pt x="272" y="65"/>
                  <a:pt x="272" y="65"/>
                </a:cubicBezTo>
                <a:cubicBezTo>
                  <a:pt x="285" y="27"/>
                  <a:pt x="281" y="47"/>
                  <a:pt x="281" y="2"/>
                </a:cubicBezTo>
                <a:cubicBezTo>
                  <a:pt x="904" y="4"/>
                  <a:pt x="1527" y="0"/>
                  <a:pt x="2150" y="9"/>
                </a:cubicBezTo>
                <a:cubicBezTo>
                  <a:pt x="2160" y="9"/>
                  <a:pt x="2132" y="20"/>
                  <a:pt x="2127" y="29"/>
                </a:cubicBezTo>
                <a:cubicBezTo>
                  <a:pt x="2106" y="67"/>
                  <a:pt x="2095" y="123"/>
                  <a:pt x="2081" y="165"/>
                </a:cubicBezTo>
                <a:cubicBezTo>
                  <a:pt x="2068" y="203"/>
                  <a:pt x="1973" y="213"/>
                  <a:pt x="1936" y="220"/>
                </a:cubicBezTo>
                <a:cubicBezTo>
                  <a:pt x="1918" y="247"/>
                  <a:pt x="1914" y="273"/>
                  <a:pt x="1899" y="302"/>
                </a:cubicBezTo>
                <a:cubicBezTo>
                  <a:pt x="1866" y="365"/>
                  <a:pt x="1893" y="294"/>
                  <a:pt x="1872" y="356"/>
                </a:cubicBezTo>
                <a:cubicBezTo>
                  <a:pt x="1876" y="390"/>
                  <a:pt x="1866" y="432"/>
                  <a:pt x="1890" y="456"/>
                </a:cubicBezTo>
                <a:cubicBezTo>
                  <a:pt x="1897" y="463"/>
                  <a:pt x="1909" y="462"/>
                  <a:pt x="1918" y="465"/>
                </a:cubicBezTo>
                <a:cubicBezTo>
                  <a:pt x="1936" y="471"/>
                  <a:pt x="1954" y="478"/>
                  <a:pt x="1972" y="484"/>
                </a:cubicBezTo>
                <a:cubicBezTo>
                  <a:pt x="1990" y="490"/>
                  <a:pt x="2027" y="502"/>
                  <a:pt x="2027" y="502"/>
                </a:cubicBezTo>
                <a:cubicBezTo>
                  <a:pt x="2096" y="488"/>
                  <a:pt x="2091" y="483"/>
                  <a:pt x="2145" y="447"/>
                </a:cubicBezTo>
                <a:cubicBezTo>
                  <a:pt x="2157" y="429"/>
                  <a:pt x="2169" y="411"/>
                  <a:pt x="2181" y="393"/>
                </a:cubicBezTo>
                <a:cubicBezTo>
                  <a:pt x="2192" y="377"/>
                  <a:pt x="2215" y="372"/>
                  <a:pt x="2227" y="356"/>
                </a:cubicBezTo>
                <a:cubicBezTo>
                  <a:pt x="2261" y="311"/>
                  <a:pt x="2272" y="265"/>
                  <a:pt x="2327" y="247"/>
                </a:cubicBezTo>
                <a:cubicBezTo>
                  <a:pt x="2369" y="219"/>
                  <a:pt x="2345" y="232"/>
                  <a:pt x="2408" y="211"/>
                </a:cubicBezTo>
                <a:cubicBezTo>
                  <a:pt x="2417" y="208"/>
                  <a:pt x="2427" y="205"/>
                  <a:pt x="2436" y="202"/>
                </a:cubicBezTo>
                <a:cubicBezTo>
                  <a:pt x="2445" y="199"/>
                  <a:pt x="2463" y="193"/>
                  <a:pt x="2463" y="193"/>
                </a:cubicBezTo>
                <a:cubicBezTo>
                  <a:pt x="2546" y="199"/>
                  <a:pt x="2606" y="194"/>
                  <a:pt x="2672" y="238"/>
                </a:cubicBezTo>
                <a:cubicBezTo>
                  <a:pt x="2693" y="302"/>
                  <a:pt x="2691" y="320"/>
                  <a:pt x="2745" y="356"/>
                </a:cubicBezTo>
                <a:cubicBezTo>
                  <a:pt x="2763" y="431"/>
                  <a:pt x="2754" y="380"/>
                  <a:pt x="2754" y="511"/>
                </a:cubicBezTo>
                <a:cubicBezTo>
                  <a:pt x="2811" y="585"/>
                  <a:pt x="2756" y="495"/>
                  <a:pt x="2754" y="556"/>
                </a:cubicBezTo>
                <a:cubicBezTo>
                  <a:pt x="2753" y="575"/>
                  <a:pt x="2772" y="611"/>
                  <a:pt x="2772" y="611"/>
                </a:cubicBezTo>
                <a:cubicBezTo>
                  <a:pt x="2779" y="699"/>
                  <a:pt x="2787" y="782"/>
                  <a:pt x="2818" y="865"/>
                </a:cubicBezTo>
                <a:cubicBezTo>
                  <a:pt x="2825" y="907"/>
                  <a:pt x="2845" y="952"/>
                  <a:pt x="2827" y="993"/>
                </a:cubicBezTo>
                <a:cubicBezTo>
                  <a:pt x="2824" y="1001"/>
                  <a:pt x="2814" y="1004"/>
                  <a:pt x="2808" y="1011"/>
                </a:cubicBezTo>
                <a:cubicBezTo>
                  <a:pt x="2801" y="1019"/>
                  <a:pt x="2790" y="1038"/>
                  <a:pt x="2790" y="1038"/>
                </a:cubicBezTo>
                <a:cubicBezTo>
                  <a:pt x="2858" y="993"/>
                  <a:pt x="2805" y="1023"/>
                  <a:pt x="2799" y="1047"/>
                </a:cubicBezTo>
                <a:cubicBezTo>
                  <a:pt x="2797" y="1057"/>
                  <a:pt x="2805" y="1066"/>
                  <a:pt x="2808" y="1075"/>
                </a:cubicBezTo>
                <a:cubicBezTo>
                  <a:pt x="2805" y="1090"/>
                  <a:pt x="2803" y="1105"/>
                  <a:pt x="2799" y="1120"/>
                </a:cubicBezTo>
                <a:cubicBezTo>
                  <a:pt x="2771" y="1222"/>
                  <a:pt x="2796" y="1199"/>
                  <a:pt x="2690" y="1211"/>
                </a:cubicBezTo>
                <a:cubicBezTo>
                  <a:pt x="2612" y="1237"/>
                  <a:pt x="2652" y="1222"/>
                  <a:pt x="2599" y="1275"/>
                </a:cubicBezTo>
                <a:cubicBezTo>
                  <a:pt x="2593" y="1293"/>
                  <a:pt x="2568" y="1397"/>
                  <a:pt x="2545" y="1411"/>
                </a:cubicBezTo>
                <a:cubicBezTo>
                  <a:pt x="2514" y="1430"/>
                  <a:pt x="2461" y="1436"/>
                  <a:pt x="2427" y="1447"/>
                </a:cubicBezTo>
                <a:cubicBezTo>
                  <a:pt x="2365" y="1506"/>
                  <a:pt x="2384" y="1556"/>
                  <a:pt x="2372" y="1638"/>
                </a:cubicBezTo>
                <a:cubicBezTo>
                  <a:pt x="2376" y="1655"/>
                  <a:pt x="2392" y="1694"/>
                  <a:pt x="2372" y="1711"/>
                </a:cubicBezTo>
                <a:cubicBezTo>
                  <a:pt x="2358" y="1723"/>
                  <a:pt x="2318" y="1729"/>
                  <a:pt x="2318" y="1729"/>
                </a:cubicBezTo>
                <a:cubicBezTo>
                  <a:pt x="2306" y="1761"/>
                  <a:pt x="2265" y="1800"/>
                  <a:pt x="2236" y="1820"/>
                </a:cubicBezTo>
                <a:cubicBezTo>
                  <a:pt x="2215" y="1883"/>
                  <a:pt x="2232" y="1862"/>
                  <a:pt x="2199" y="1893"/>
                </a:cubicBezTo>
                <a:cubicBezTo>
                  <a:pt x="2202" y="1905"/>
                  <a:pt x="2208" y="1929"/>
                  <a:pt x="2208" y="1929"/>
                </a:cubicBezTo>
                <a:lnTo>
                  <a:pt x="1334" y="1929"/>
                </a:lnTo>
                <a:lnTo>
                  <a:pt x="1286" y="1881"/>
                </a:lnTo>
                <a:lnTo>
                  <a:pt x="0" y="1875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3" name="Freeform 15">
            <a:extLst>
              <a:ext uri="{FF2B5EF4-FFF2-40B4-BE49-F238E27FC236}">
                <a16:creationId xmlns:a16="http://schemas.microsoft.com/office/drawing/2014/main" id="{5920B3F9-8912-B9E3-8992-9A347CD8ACAB}"/>
              </a:ext>
            </a:extLst>
          </p:cNvPr>
          <p:cNvSpPr>
            <a:spLocks/>
          </p:cNvSpPr>
          <p:nvPr/>
        </p:nvSpPr>
        <p:spPr bwMode="auto">
          <a:xfrm>
            <a:off x="1687887" y="2638985"/>
            <a:ext cx="4513169" cy="1714500"/>
          </a:xfrm>
          <a:custGeom>
            <a:avLst/>
            <a:gdLst>
              <a:gd name="T0" fmla="*/ 0 w 3800"/>
              <a:gd name="T1" fmla="*/ 2147483646 h 1456"/>
              <a:gd name="T2" fmla="*/ 2147483646 w 3800"/>
              <a:gd name="T3" fmla="*/ 2147483646 h 1456"/>
              <a:gd name="T4" fmla="*/ 2147483646 w 3800"/>
              <a:gd name="T5" fmla="*/ 2147483646 h 1456"/>
              <a:gd name="T6" fmla="*/ 2147483646 w 3800"/>
              <a:gd name="T7" fmla="*/ 2147483646 h 1456"/>
              <a:gd name="T8" fmla="*/ 2147483646 w 3800"/>
              <a:gd name="T9" fmla="*/ 2147483646 h 1456"/>
              <a:gd name="T10" fmla="*/ 2147483646 w 3800"/>
              <a:gd name="T11" fmla="*/ 2147483646 h 1456"/>
              <a:gd name="T12" fmla="*/ 2147483646 w 3800"/>
              <a:gd name="T13" fmla="*/ 2147483646 h 1456"/>
              <a:gd name="T14" fmla="*/ 2147483646 w 3800"/>
              <a:gd name="T15" fmla="*/ 2147483646 h 1456"/>
              <a:gd name="T16" fmla="*/ 2147483646 w 3800"/>
              <a:gd name="T17" fmla="*/ 2147483646 h 1456"/>
              <a:gd name="T18" fmla="*/ 2147483646 w 3800"/>
              <a:gd name="T19" fmla="*/ 2147483646 h 1456"/>
              <a:gd name="T20" fmla="*/ 2147483646 w 3800"/>
              <a:gd name="T21" fmla="*/ 2147483646 h 1456"/>
              <a:gd name="T22" fmla="*/ 2147483646 w 3800"/>
              <a:gd name="T23" fmla="*/ 2147483646 h 1456"/>
              <a:gd name="T24" fmla="*/ 2147483646 w 3800"/>
              <a:gd name="T25" fmla="*/ 2147483646 h 1456"/>
              <a:gd name="T26" fmla="*/ 2147483646 w 3800"/>
              <a:gd name="T27" fmla="*/ 2147483646 h 1456"/>
              <a:gd name="T28" fmla="*/ 2147483646 w 3800"/>
              <a:gd name="T29" fmla="*/ 2147483646 h 1456"/>
              <a:gd name="T30" fmla="*/ 2147483646 w 3800"/>
              <a:gd name="T31" fmla="*/ 2147483646 h 1456"/>
              <a:gd name="T32" fmla="*/ 2147483646 w 3800"/>
              <a:gd name="T33" fmla="*/ 2147483646 h 1456"/>
              <a:gd name="T34" fmla="*/ 2147483646 w 3800"/>
              <a:gd name="T35" fmla="*/ 2147483646 h 1456"/>
              <a:gd name="T36" fmla="*/ 2147483646 w 3800"/>
              <a:gd name="T37" fmla="*/ 2147483646 h 1456"/>
              <a:gd name="T38" fmla="*/ 2147483646 w 3800"/>
              <a:gd name="T39" fmla="*/ 2147483646 h 1456"/>
              <a:gd name="T40" fmla="*/ 2147483646 w 3800"/>
              <a:gd name="T41" fmla="*/ 0 h 1456"/>
              <a:gd name="T42" fmla="*/ 2147483646 w 3800"/>
              <a:gd name="T43" fmla="*/ 2147483646 h 14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800"/>
              <a:gd name="T67" fmla="*/ 0 h 1456"/>
              <a:gd name="T68" fmla="*/ 3800 w 3800"/>
              <a:gd name="T69" fmla="*/ 1456 h 145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800" h="1456">
                <a:moveTo>
                  <a:pt x="0" y="1384"/>
                </a:moveTo>
                <a:lnTo>
                  <a:pt x="224" y="1424"/>
                </a:lnTo>
                <a:lnTo>
                  <a:pt x="336" y="1456"/>
                </a:lnTo>
                <a:lnTo>
                  <a:pt x="440" y="1432"/>
                </a:lnTo>
                <a:lnTo>
                  <a:pt x="568" y="1416"/>
                </a:lnTo>
                <a:lnTo>
                  <a:pt x="656" y="1392"/>
                </a:lnTo>
                <a:lnTo>
                  <a:pt x="712" y="1392"/>
                </a:lnTo>
                <a:lnTo>
                  <a:pt x="1160" y="1168"/>
                </a:lnTo>
                <a:lnTo>
                  <a:pt x="1448" y="1072"/>
                </a:lnTo>
                <a:lnTo>
                  <a:pt x="1624" y="1024"/>
                </a:lnTo>
                <a:lnTo>
                  <a:pt x="1712" y="976"/>
                </a:lnTo>
                <a:lnTo>
                  <a:pt x="1792" y="936"/>
                </a:lnTo>
                <a:lnTo>
                  <a:pt x="1920" y="848"/>
                </a:lnTo>
                <a:lnTo>
                  <a:pt x="2272" y="728"/>
                </a:lnTo>
                <a:lnTo>
                  <a:pt x="2448" y="624"/>
                </a:lnTo>
                <a:lnTo>
                  <a:pt x="2800" y="456"/>
                </a:lnTo>
                <a:lnTo>
                  <a:pt x="2872" y="440"/>
                </a:lnTo>
                <a:lnTo>
                  <a:pt x="3312" y="208"/>
                </a:lnTo>
                <a:lnTo>
                  <a:pt x="3496" y="80"/>
                </a:lnTo>
                <a:lnTo>
                  <a:pt x="3544" y="80"/>
                </a:lnTo>
                <a:lnTo>
                  <a:pt x="3680" y="0"/>
                </a:lnTo>
                <a:lnTo>
                  <a:pt x="3800" y="104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588"/>
          </a:p>
        </p:txBody>
      </p:sp>
      <p:sp>
        <p:nvSpPr>
          <p:cNvPr id="3084" name="Freeform 17">
            <a:extLst>
              <a:ext uri="{FF2B5EF4-FFF2-40B4-BE49-F238E27FC236}">
                <a16:creationId xmlns:a16="http://schemas.microsoft.com/office/drawing/2014/main" id="{73E1C72E-21FF-3C12-9D32-6F3D7CFF5E02}"/>
              </a:ext>
            </a:extLst>
          </p:cNvPr>
          <p:cNvSpPr>
            <a:spLocks/>
          </p:cNvSpPr>
          <p:nvPr/>
        </p:nvSpPr>
        <p:spPr bwMode="auto">
          <a:xfrm>
            <a:off x="6198254" y="2524126"/>
            <a:ext cx="1025338" cy="217114"/>
          </a:xfrm>
          <a:custGeom>
            <a:avLst/>
            <a:gdLst>
              <a:gd name="T0" fmla="*/ 0 w 856"/>
              <a:gd name="T1" fmla="*/ 2147483646 h 184"/>
              <a:gd name="T2" fmla="*/ 2147483646 w 856"/>
              <a:gd name="T3" fmla="*/ 2147483646 h 184"/>
              <a:gd name="T4" fmla="*/ 2147483646 w 856"/>
              <a:gd name="T5" fmla="*/ 2147483646 h 184"/>
              <a:gd name="T6" fmla="*/ 2147483646 w 856"/>
              <a:gd name="T7" fmla="*/ 2147483646 h 184"/>
              <a:gd name="T8" fmla="*/ 2147483646 w 856"/>
              <a:gd name="T9" fmla="*/ 2147483646 h 184"/>
              <a:gd name="T10" fmla="*/ 2147483646 w 856"/>
              <a:gd name="T11" fmla="*/ 2147483646 h 184"/>
              <a:gd name="T12" fmla="*/ 2147483646 w 856"/>
              <a:gd name="T13" fmla="*/ 0 h 1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56"/>
              <a:gd name="T22" fmla="*/ 0 h 184"/>
              <a:gd name="T23" fmla="*/ 856 w 856"/>
              <a:gd name="T24" fmla="*/ 184 h 1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56" h="184">
                <a:moveTo>
                  <a:pt x="0" y="184"/>
                </a:moveTo>
                <a:lnTo>
                  <a:pt x="104" y="80"/>
                </a:lnTo>
                <a:lnTo>
                  <a:pt x="216" y="56"/>
                </a:lnTo>
                <a:lnTo>
                  <a:pt x="296" y="48"/>
                </a:lnTo>
                <a:lnTo>
                  <a:pt x="376" y="24"/>
                </a:lnTo>
                <a:lnTo>
                  <a:pt x="728" y="8"/>
                </a:lnTo>
                <a:lnTo>
                  <a:pt x="856" y="0"/>
                </a:lnTo>
              </a:path>
            </a:pathLst>
          </a:custGeom>
          <a:noFill/>
          <a:ln w="50800">
            <a:solidFill>
              <a:schemeClr val="accent2"/>
            </a:solidFill>
            <a:prstDash val="sysDot"/>
            <a:round/>
            <a:headEnd/>
            <a:tailEnd type="none" w="sm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588"/>
          </a:p>
        </p:txBody>
      </p:sp>
      <p:cxnSp>
        <p:nvCxnSpPr>
          <p:cNvPr id="3085" name="Straight Connector 162">
            <a:extLst>
              <a:ext uri="{FF2B5EF4-FFF2-40B4-BE49-F238E27FC236}">
                <a16:creationId xmlns:a16="http://schemas.microsoft.com/office/drawing/2014/main" id="{99C24C2A-4CCF-7D6D-2775-A5F66F12F05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6" name="Text Box 22">
            <a:extLst>
              <a:ext uri="{FF2B5EF4-FFF2-40B4-BE49-F238E27FC236}">
                <a16:creationId xmlns:a16="http://schemas.microsoft.com/office/drawing/2014/main" id="{D50140CE-18FB-23AD-285C-D4833D76C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489" y="3496235"/>
            <a:ext cx="1066570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Springville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86.1)</a:t>
            </a:r>
          </a:p>
        </p:txBody>
      </p:sp>
      <p:cxnSp>
        <p:nvCxnSpPr>
          <p:cNvPr id="3087" name="Straight Connector 163">
            <a:extLst>
              <a:ext uri="{FF2B5EF4-FFF2-40B4-BE49-F238E27FC236}">
                <a16:creationId xmlns:a16="http://schemas.microsoft.com/office/drawing/2014/main" id="{D8D0FFEC-FD3D-8E50-8D14-FFEEF697EB8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8" name="Text Box 23">
            <a:extLst>
              <a:ext uri="{FF2B5EF4-FFF2-40B4-BE49-F238E27FC236}">
                <a16:creationId xmlns:a16="http://schemas.microsoft.com/office/drawing/2014/main" id="{923CB596-0DB5-FBB6-6A8C-A48445F9C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618" y="4230221"/>
            <a:ext cx="566433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LaPorte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80.7)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89" name="Straight Connector 164">
            <a:extLst>
              <a:ext uri="{FF2B5EF4-FFF2-40B4-BE49-F238E27FC236}">
                <a16:creationId xmlns:a16="http://schemas.microsoft.com/office/drawing/2014/main" id="{C41FBA89-EBB8-2FE1-4C8E-02187F2E174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0" name="Straight Connector 165">
            <a:extLst>
              <a:ext uri="{FF2B5EF4-FFF2-40B4-BE49-F238E27FC236}">
                <a16:creationId xmlns:a16="http://schemas.microsoft.com/office/drawing/2014/main" id="{B39F4885-B067-EFAF-399A-CFB9166EF3A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1" name="Text Box 26">
            <a:extLst>
              <a:ext uri="{FF2B5EF4-FFF2-40B4-BE49-F238E27FC236}">
                <a16:creationId xmlns:a16="http://schemas.microsoft.com/office/drawing/2014/main" id="{4C1EDB92-02DC-1ABD-9ABE-87E181908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1077" y="4647640"/>
            <a:ext cx="52315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Peoples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7.9)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92" name="Straight Connector 166">
            <a:extLst>
              <a:ext uri="{FF2B5EF4-FFF2-40B4-BE49-F238E27FC236}">
                <a16:creationId xmlns:a16="http://schemas.microsoft.com/office/drawing/2014/main" id="{88F9D5E0-5455-9A6F-6428-5F4EF740709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3" name="Text Box 27">
            <a:extLst>
              <a:ext uri="{FF2B5EF4-FFF2-40B4-BE49-F238E27FC236}">
                <a16:creationId xmlns:a16="http://schemas.microsoft.com/office/drawing/2014/main" id="{EDBB29F5-D4A9-D422-EC3E-5A0D62963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559" y="2913530"/>
            <a:ext cx="75238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Milford Junction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270.5)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094" name="Straight Connector 167">
            <a:extLst>
              <a:ext uri="{FF2B5EF4-FFF2-40B4-BE49-F238E27FC236}">
                <a16:creationId xmlns:a16="http://schemas.microsoft.com/office/drawing/2014/main" id="{0DA4FE13-3236-5F70-8C82-0634817EB9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5" name="Text Box 28">
            <a:extLst>
              <a:ext uri="{FF2B5EF4-FFF2-40B4-BE49-F238E27FC236}">
                <a16:creationId xmlns:a16="http://schemas.microsoft.com/office/drawing/2014/main" id="{CA38E6EA-03EB-F1E2-F7F2-BF3EC265E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410" y="2575953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Jackson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217.4)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096" name="Straight Connector 168">
            <a:extLst>
              <a:ext uri="{FF2B5EF4-FFF2-40B4-BE49-F238E27FC236}">
                <a16:creationId xmlns:a16="http://schemas.microsoft.com/office/drawing/2014/main" id="{BF88D35A-3F46-8153-C7A5-712C8A8A1EA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7" name="Text Box 32">
            <a:extLst>
              <a:ext uri="{FF2B5EF4-FFF2-40B4-BE49-F238E27FC236}">
                <a16:creationId xmlns:a16="http://schemas.microsoft.com/office/drawing/2014/main" id="{529BDA88-1FD9-2A2B-15A5-214848DC9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713" y="1766328"/>
            <a:ext cx="1000846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Highland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269.1)</a:t>
            </a:r>
          </a:p>
        </p:txBody>
      </p:sp>
      <p:cxnSp>
        <p:nvCxnSpPr>
          <p:cNvPr id="3098" name="Straight Connector 169">
            <a:extLst>
              <a:ext uri="{FF2B5EF4-FFF2-40B4-BE49-F238E27FC236}">
                <a16:creationId xmlns:a16="http://schemas.microsoft.com/office/drawing/2014/main" id="{A4DE5484-1B8D-0CB1-87D5-F62FCBB6554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9" name="Text Box 19">
            <a:extLst>
              <a:ext uri="{FF2B5EF4-FFF2-40B4-BE49-F238E27FC236}">
                <a16:creationId xmlns:a16="http://schemas.microsoft.com/office/drawing/2014/main" id="{F4AB859F-138B-7C25-3AA0-A41A677E8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100" y="4944596"/>
            <a:ext cx="1130393" cy="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Alliance, Northern Border &amp;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Guardian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0.0)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Receipt/Delivery</a:t>
            </a:r>
          </a:p>
        </p:txBody>
      </p:sp>
      <p:cxnSp>
        <p:nvCxnSpPr>
          <p:cNvPr id="3100" name="Straight Connector 170">
            <a:extLst>
              <a:ext uri="{FF2B5EF4-FFF2-40B4-BE49-F238E27FC236}">
                <a16:creationId xmlns:a16="http://schemas.microsoft.com/office/drawing/2014/main" id="{3AABDECC-C8B4-7D52-34AE-DD3C2CBD2D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1" name="Line 20">
            <a:extLst>
              <a:ext uri="{FF2B5EF4-FFF2-40B4-BE49-F238E27FC236}">
                <a16:creationId xmlns:a16="http://schemas.microsoft.com/office/drawing/2014/main" id="{33020180-045E-E873-60DF-A97FD5BC9E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8372" y="4314265"/>
            <a:ext cx="542084" cy="6373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2" name="Line 36">
            <a:extLst>
              <a:ext uri="{FF2B5EF4-FFF2-40B4-BE49-F238E27FC236}">
                <a16:creationId xmlns:a16="http://schemas.microsoft.com/office/drawing/2014/main" id="{F8EDE9DF-C7A9-83A7-5099-99E8B6DDD8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8776" y="4322669"/>
            <a:ext cx="0" cy="35438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3" name="Line 39">
            <a:extLst>
              <a:ext uri="{FF2B5EF4-FFF2-40B4-BE49-F238E27FC236}">
                <a16:creationId xmlns:a16="http://schemas.microsoft.com/office/drawing/2014/main" id="{0EDC34B8-2D6A-5687-2D9C-EBE404A15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5431" y="3779184"/>
            <a:ext cx="172290" cy="75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4" name="Line 40">
            <a:extLst>
              <a:ext uri="{FF2B5EF4-FFF2-40B4-BE49-F238E27FC236}">
                <a16:creationId xmlns:a16="http://schemas.microsoft.com/office/drawing/2014/main" id="{A5961AA8-6043-CD44-F5D2-B32144C54F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14140" y="4305860"/>
            <a:ext cx="22271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05" name="Line 41">
            <a:extLst>
              <a:ext uri="{FF2B5EF4-FFF2-40B4-BE49-F238E27FC236}">
                <a16:creationId xmlns:a16="http://schemas.microsoft.com/office/drawing/2014/main" id="{BFA952D1-D91D-BE56-D2CC-49F808B8CD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67063" y="4000501"/>
            <a:ext cx="147077" cy="3053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06" name="Straight Connector 171">
            <a:extLst>
              <a:ext uri="{FF2B5EF4-FFF2-40B4-BE49-F238E27FC236}">
                <a16:creationId xmlns:a16="http://schemas.microsoft.com/office/drawing/2014/main" id="{67FD0734-06E5-CF8B-F8A6-57733726C00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7" name="Text Box 43">
            <a:extLst>
              <a:ext uri="{FF2B5EF4-FFF2-40B4-BE49-F238E27FC236}">
                <a16:creationId xmlns:a16="http://schemas.microsoft.com/office/drawing/2014/main" id="{E1CC4620-670B-717C-1EF9-B8E249752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684" y="1714500"/>
            <a:ext cx="68665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MICHIGAN</a:t>
            </a:r>
          </a:p>
        </p:txBody>
      </p:sp>
      <p:cxnSp>
        <p:nvCxnSpPr>
          <p:cNvPr id="3108" name="Straight Connector 172">
            <a:extLst>
              <a:ext uri="{FF2B5EF4-FFF2-40B4-BE49-F238E27FC236}">
                <a16:creationId xmlns:a16="http://schemas.microsoft.com/office/drawing/2014/main" id="{2F7847F8-F3A2-6903-9889-60DEE4ACD8C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9" name="Text Box 44">
            <a:extLst>
              <a:ext uri="{FF2B5EF4-FFF2-40B4-BE49-F238E27FC236}">
                <a16:creationId xmlns:a16="http://schemas.microsoft.com/office/drawing/2014/main" id="{5686D12E-6552-DA29-E074-3002F1E15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887" y="3314140"/>
            <a:ext cx="548800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Chicago</a:t>
            </a:r>
          </a:p>
        </p:txBody>
      </p:sp>
      <p:cxnSp>
        <p:nvCxnSpPr>
          <p:cNvPr id="3110" name="Straight Connector 173">
            <a:extLst>
              <a:ext uri="{FF2B5EF4-FFF2-40B4-BE49-F238E27FC236}">
                <a16:creationId xmlns:a16="http://schemas.microsoft.com/office/drawing/2014/main" id="{C0D4868B-1B45-5176-7E9F-745943C7F31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Text Box 45">
            <a:extLst>
              <a:ext uri="{FF2B5EF4-FFF2-40B4-BE49-F238E27FC236}">
                <a16:creationId xmlns:a16="http://schemas.microsoft.com/office/drawing/2014/main" id="{7EE4704B-A02A-8EBA-3AAF-26796BDE3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2446" y="2794468"/>
            <a:ext cx="47666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Detroit</a:t>
            </a:r>
          </a:p>
        </p:txBody>
      </p:sp>
      <p:cxnSp>
        <p:nvCxnSpPr>
          <p:cNvPr id="3112" name="Straight Connector 174">
            <a:extLst>
              <a:ext uri="{FF2B5EF4-FFF2-40B4-BE49-F238E27FC236}">
                <a16:creationId xmlns:a16="http://schemas.microsoft.com/office/drawing/2014/main" id="{CF17FD52-F667-AE0A-5264-41F93A9F168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3" name="Text Box 46">
            <a:extLst>
              <a:ext uri="{FF2B5EF4-FFF2-40B4-BE49-F238E27FC236}">
                <a16:creationId xmlns:a16="http://schemas.microsoft.com/office/drawing/2014/main" id="{735108EA-F2E6-2556-113A-E35556130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214" y="2456890"/>
            <a:ext cx="531167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Lansing</a:t>
            </a:r>
          </a:p>
        </p:txBody>
      </p:sp>
      <p:cxnSp>
        <p:nvCxnSpPr>
          <p:cNvPr id="3114" name="Straight Connector 175">
            <a:extLst>
              <a:ext uri="{FF2B5EF4-FFF2-40B4-BE49-F238E27FC236}">
                <a16:creationId xmlns:a16="http://schemas.microsoft.com/office/drawing/2014/main" id="{93B729BD-BD4D-EBCF-82EB-ACD7A5A7EEE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Text Box 48">
            <a:extLst>
              <a:ext uri="{FF2B5EF4-FFF2-40B4-BE49-F238E27FC236}">
                <a16:creationId xmlns:a16="http://schemas.microsoft.com/office/drawing/2014/main" id="{6FD6DA0C-4C8F-AAFF-046E-CD6DE494F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593" y="3468221"/>
            <a:ext cx="60490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Erie</a:t>
            </a:r>
          </a:p>
        </p:txBody>
      </p:sp>
      <p:cxnSp>
        <p:nvCxnSpPr>
          <p:cNvPr id="3116" name="Straight Connector 176">
            <a:extLst>
              <a:ext uri="{FF2B5EF4-FFF2-40B4-BE49-F238E27FC236}">
                <a16:creationId xmlns:a16="http://schemas.microsoft.com/office/drawing/2014/main" id="{78130B3E-2D9A-1207-1A94-11B0562EB0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7" name="Text Box 49">
            <a:extLst>
              <a:ext uri="{FF2B5EF4-FFF2-40B4-BE49-F238E27FC236}">
                <a16:creationId xmlns:a16="http://schemas.microsoft.com/office/drawing/2014/main" id="{3FB46817-9615-5826-FA57-E04EBFDA11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3118" y="1277471"/>
            <a:ext cx="70108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Huron</a:t>
            </a:r>
          </a:p>
        </p:txBody>
      </p:sp>
      <p:cxnSp>
        <p:nvCxnSpPr>
          <p:cNvPr id="3118" name="Straight Connector 177">
            <a:extLst>
              <a:ext uri="{FF2B5EF4-FFF2-40B4-BE49-F238E27FC236}">
                <a16:creationId xmlns:a16="http://schemas.microsoft.com/office/drawing/2014/main" id="{034D24CF-8139-39C6-5689-DE0FD148E07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9" name="Text Box 50">
            <a:extLst>
              <a:ext uri="{FF2B5EF4-FFF2-40B4-BE49-F238E27FC236}">
                <a16:creationId xmlns:a16="http://schemas.microsoft.com/office/drawing/2014/main" id="{F6E3D445-1F6A-3713-AD91-EBC08F32F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265" y="4305861"/>
            <a:ext cx="595287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ILLINOIS</a:t>
            </a:r>
          </a:p>
        </p:txBody>
      </p:sp>
      <p:cxnSp>
        <p:nvCxnSpPr>
          <p:cNvPr id="3120" name="Straight Connector 178">
            <a:extLst>
              <a:ext uri="{FF2B5EF4-FFF2-40B4-BE49-F238E27FC236}">
                <a16:creationId xmlns:a16="http://schemas.microsoft.com/office/drawing/2014/main" id="{16CD5072-3475-3583-5A9C-645B2A6316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1" name="Text Box 51">
            <a:extLst>
              <a:ext uri="{FF2B5EF4-FFF2-40B4-BE49-F238E27FC236}">
                <a16:creationId xmlns:a16="http://schemas.microsoft.com/office/drawing/2014/main" id="{2AEB382F-8D86-9619-EB6E-D66FE98D8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8379" y="5373221"/>
            <a:ext cx="59047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INDIANA</a:t>
            </a:r>
          </a:p>
        </p:txBody>
      </p:sp>
      <p:cxnSp>
        <p:nvCxnSpPr>
          <p:cNvPr id="3122" name="Straight Connector 179">
            <a:extLst>
              <a:ext uri="{FF2B5EF4-FFF2-40B4-BE49-F238E27FC236}">
                <a16:creationId xmlns:a16="http://schemas.microsoft.com/office/drawing/2014/main" id="{BDB3A95E-D05A-6B90-6918-1C7EE442B1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3" name="Text Box 52">
            <a:extLst>
              <a:ext uri="{FF2B5EF4-FFF2-40B4-BE49-F238E27FC236}">
                <a16:creationId xmlns:a16="http://schemas.microsoft.com/office/drawing/2014/main" id="{513B1C45-A272-3D66-5D65-4C76C420D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607" y="5783637"/>
            <a:ext cx="436589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OHIO</a:t>
            </a:r>
          </a:p>
        </p:txBody>
      </p:sp>
      <p:cxnSp>
        <p:nvCxnSpPr>
          <p:cNvPr id="3124" name="Straight Connector 180">
            <a:extLst>
              <a:ext uri="{FF2B5EF4-FFF2-40B4-BE49-F238E27FC236}">
                <a16:creationId xmlns:a16="http://schemas.microsoft.com/office/drawing/2014/main" id="{0D088A0F-1B67-E6D2-62FB-F3EFBAA1A17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5" name="Text Box 53">
            <a:extLst>
              <a:ext uri="{FF2B5EF4-FFF2-40B4-BE49-F238E27FC236}">
                <a16:creationId xmlns:a16="http://schemas.microsoft.com/office/drawing/2014/main" id="{7B10F794-38A7-858C-B838-B05F72208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4618" y="2087096"/>
            <a:ext cx="640171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ONTARIO</a:t>
            </a:r>
          </a:p>
        </p:txBody>
      </p:sp>
      <p:cxnSp>
        <p:nvCxnSpPr>
          <p:cNvPr id="3126" name="Straight Connector 181">
            <a:extLst>
              <a:ext uri="{FF2B5EF4-FFF2-40B4-BE49-F238E27FC236}">
                <a16:creationId xmlns:a16="http://schemas.microsoft.com/office/drawing/2014/main" id="{9EF34A47-9D9F-8478-6A5D-8A1C0FDCEB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7" name="Text Box 54">
            <a:extLst>
              <a:ext uri="{FF2B5EF4-FFF2-40B4-BE49-F238E27FC236}">
                <a16:creationId xmlns:a16="http://schemas.microsoft.com/office/drawing/2014/main" id="{9EB22DB9-52DC-0975-931E-1F8971BD4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581" y="2325221"/>
            <a:ext cx="76520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WISCONSIN</a:t>
            </a:r>
          </a:p>
        </p:txBody>
      </p:sp>
      <p:cxnSp>
        <p:nvCxnSpPr>
          <p:cNvPr id="3128" name="Straight Connector 182">
            <a:extLst>
              <a:ext uri="{FF2B5EF4-FFF2-40B4-BE49-F238E27FC236}">
                <a16:creationId xmlns:a16="http://schemas.microsoft.com/office/drawing/2014/main" id="{C3D46BDA-AB87-B5DB-5DFC-CE0E46FB9E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9" name="Line 55">
            <a:extLst>
              <a:ext uri="{FF2B5EF4-FFF2-40B4-BE49-F238E27FC236}">
                <a16:creationId xmlns:a16="http://schemas.microsoft.com/office/drawing/2014/main" id="{5489BC93-959C-695C-8546-98DD7D529C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87048" y="2762250"/>
            <a:ext cx="0" cy="166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0" name="Line 56">
            <a:extLst>
              <a:ext uri="{FF2B5EF4-FFF2-40B4-BE49-F238E27FC236}">
                <a16:creationId xmlns:a16="http://schemas.microsoft.com/office/drawing/2014/main" id="{3B8E8B3A-C0D2-959C-C521-CEAD613E5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0519" y="2063284"/>
            <a:ext cx="156882" cy="52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1" name="Line 57">
            <a:extLst>
              <a:ext uri="{FF2B5EF4-FFF2-40B4-BE49-F238E27FC236}">
                <a16:creationId xmlns:a16="http://schemas.microsoft.com/office/drawing/2014/main" id="{F199A694-7C6F-9FB1-3D7B-969A5BCEE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0931" y="2741240"/>
            <a:ext cx="177893" cy="2507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2" name="Line 59">
            <a:extLst>
              <a:ext uri="{FF2B5EF4-FFF2-40B4-BE49-F238E27FC236}">
                <a16:creationId xmlns:a16="http://schemas.microsoft.com/office/drawing/2014/main" id="{42E0C88D-9B05-0793-4B83-6CF66CBB8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2640" y="2363041"/>
            <a:ext cx="86846" cy="1568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3" name="Line 60">
            <a:extLst>
              <a:ext uri="{FF2B5EF4-FFF2-40B4-BE49-F238E27FC236}">
                <a16:creationId xmlns:a16="http://schemas.microsoft.com/office/drawing/2014/main" id="{04F526A7-0FE5-096A-130C-A4481C8626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4372" y="2304211"/>
            <a:ext cx="35018" cy="1975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4" name="Line 61">
            <a:extLst>
              <a:ext uri="{FF2B5EF4-FFF2-40B4-BE49-F238E27FC236}">
                <a16:creationId xmlns:a16="http://schemas.microsoft.com/office/drawing/2014/main" id="{EDE082C0-1D00-13C1-D2BF-097A8B6775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6691" y="2741239"/>
            <a:ext cx="742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35" name="Line 71">
            <a:extLst>
              <a:ext uri="{FF2B5EF4-FFF2-40B4-BE49-F238E27FC236}">
                <a16:creationId xmlns:a16="http://schemas.microsoft.com/office/drawing/2014/main" id="{BE3F985D-DD89-2C2C-A9DD-597DA86E083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5581" y="9525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36" name="Straight Connector 183">
            <a:extLst>
              <a:ext uri="{FF2B5EF4-FFF2-40B4-BE49-F238E27FC236}">
                <a16:creationId xmlns:a16="http://schemas.microsoft.com/office/drawing/2014/main" id="{9F3AF569-9AC1-8772-3EE7-C5E39E79D6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7" name="Text Box 72">
            <a:extLst>
              <a:ext uri="{FF2B5EF4-FFF2-40B4-BE49-F238E27FC236}">
                <a16:creationId xmlns:a16="http://schemas.microsoft.com/office/drawing/2014/main" id="{465BBC07-9FCA-3A76-E798-570150D4C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784" y="2589960"/>
            <a:ext cx="812426" cy="22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36” Leased Line </a:t>
            </a:r>
            <a:r>
              <a:rPr lang="en-US" altLang="en-US" sz="882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3138" name="Straight Connector 184">
            <a:extLst>
              <a:ext uri="{FF2B5EF4-FFF2-40B4-BE49-F238E27FC236}">
                <a16:creationId xmlns:a16="http://schemas.microsoft.com/office/drawing/2014/main" id="{18FB243B-BEC3-F3D3-C60E-04C91ECF3D8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9" name="Rectangle 73">
            <a:extLst>
              <a:ext uri="{FF2B5EF4-FFF2-40B4-BE49-F238E27FC236}">
                <a16:creationId xmlns:a16="http://schemas.microsoft.com/office/drawing/2014/main" id="{C9756AA5-293A-38FA-4DB9-8CB5234E2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666" y="2531129"/>
            <a:ext cx="72838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40" name="Rectangle 74">
            <a:extLst>
              <a:ext uri="{FF2B5EF4-FFF2-40B4-BE49-F238E27FC236}">
                <a16:creationId xmlns:a16="http://schemas.microsoft.com/office/drawing/2014/main" id="{405CE325-CB04-96EA-5E95-28185F56B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409" y="2991971"/>
            <a:ext cx="74239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41" name="Rectangle 75">
            <a:extLst>
              <a:ext uri="{FF2B5EF4-FFF2-40B4-BE49-F238E27FC236}">
                <a16:creationId xmlns:a16="http://schemas.microsoft.com/office/drawing/2014/main" id="{315FF825-3027-03ED-63AE-2E364957E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681" y="3543861"/>
            <a:ext cx="74239" cy="7564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42" name="Straight Connector 185">
            <a:extLst>
              <a:ext uri="{FF2B5EF4-FFF2-40B4-BE49-F238E27FC236}">
                <a16:creationId xmlns:a16="http://schemas.microsoft.com/office/drawing/2014/main" id="{CCA84D45-B73D-6E0D-9688-1EF97CE80FC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3" name="Text Box 76">
            <a:extLst>
              <a:ext uri="{FF2B5EF4-FFF2-40B4-BE49-F238E27FC236}">
                <a16:creationId xmlns:a16="http://schemas.microsoft.com/office/drawing/2014/main" id="{31C7C033-9CF9-144F-F643-A9850F55F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1232" y="3602692"/>
            <a:ext cx="638568" cy="23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42” Pipeline</a:t>
            </a:r>
            <a:r>
              <a:rPr lang="en-US" altLang="en-US" sz="97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3144" name="Straight Connector 186">
            <a:extLst>
              <a:ext uri="{FF2B5EF4-FFF2-40B4-BE49-F238E27FC236}">
                <a16:creationId xmlns:a16="http://schemas.microsoft.com/office/drawing/2014/main" id="{59A925C5-E731-01C3-E8F8-EB53AFF07D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5" name="Text Box 77">
            <a:extLst>
              <a:ext uri="{FF2B5EF4-FFF2-40B4-BE49-F238E27FC236}">
                <a16:creationId xmlns:a16="http://schemas.microsoft.com/office/drawing/2014/main" id="{96ED2424-9935-9636-CECE-3BFECD659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505" y="1333500"/>
            <a:ext cx="282701" cy="26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47">
                <a:latin typeface="Arial" panose="020B0604020202020204" pitchFamily="34" charset="0"/>
              </a:rPr>
              <a:t>N</a:t>
            </a:r>
          </a:p>
        </p:txBody>
      </p:sp>
      <p:cxnSp>
        <p:nvCxnSpPr>
          <p:cNvPr id="3146" name="Straight Connector 187">
            <a:extLst>
              <a:ext uri="{FF2B5EF4-FFF2-40B4-BE49-F238E27FC236}">
                <a16:creationId xmlns:a16="http://schemas.microsoft.com/office/drawing/2014/main" id="{8721C666-CC0F-BD1A-F361-11929F5EAC2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7" name="Text Box 87">
            <a:extLst>
              <a:ext uri="{FF2B5EF4-FFF2-40B4-BE49-F238E27FC236}">
                <a16:creationId xmlns:a16="http://schemas.microsoft.com/office/drawing/2014/main" id="{2E87B84F-B15C-573F-12BF-C3A3585CC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8831" y="2406463"/>
            <a:ext cx="75238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Dawn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348.4)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48" name="Straight Connector 188">
            <a:extLst>
              <a:ext uri="{FF2B5EF4-FFF2-40B4-BE49-F238E27FC236}">
                <a16:creationId xmlns:a16="http://schemas.microsoft.com/office/drawing/2014/main" id="{D1026B5A-B532-0B38-7952-CC31E93B34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49" name="Line 88">
            <a:extLst>
              <a:ext uri="{FF2B5EF4-FFF2-40B4-BE49-F238E27FC236}">
                <a16:creationId xmlns:a16="http://schemas.microsoft.com/office/drawing/2014/main" id="{BC4A6691-CD67-90A0-4A06-276CA994F1B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28952" y="2575953"/>
            <a:ext cx="211511" cy="980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0" name="AutoShape 111">
            <a:extLst>
              <a:ext uri="{FF2B5EF4-FFF2-40B4-BE49-F238E27FC236}">
                <a16:creationId xmlns:a16="http://schemas.microsoft.com/office/drawing/2014/main" id="{361CEC24-5BB5-F27F-6B16-74DC3EB34ED9}"/>
              </a:ext>
            </a:extLst>
          </p:cNvPr>
          <p:cNvSpPr>
            <a:spLocks noChangeAspect="1" noChangeArrowheads="1"/>
          </p:cNvSpPr>
          <p:nvPr/>
        </p:nvSpPr>
        <p:spPr bwMode="auto">
          <a:xfrm rot="10800000">
            <a:off x="668151" y="282949"/>
            <a:ext cx="392206" cy="351585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51" name="AutoShape 112">
            <a:extLst>
              <a:ext uri="{FF2B5EF4-FFF2-40B4-BE49-F238E27FC236}">
                <a16:creationId xmlns:a16="http://schemas.microsoft.com/office/drawing/2014/main" id="{A635F702-D472-C3F0-165B-92CFC7C63C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4217" y="322169"/>
            <a:ext cx="140074" cy="12886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152" name="Line 113">
            <a:extLst>
              <a:ext uri="{FF2B5EF4-FFF2-40B4-BE49-F238E27FC236}">
                <a16:creationId xmlns:a16="http://schemas.microsoft.com/office/drawing/2014/main" id="{572FBE78-8F25-C482-798A-C05D3B72E4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39041" y="275946"/>
            <a:ext cx="102253" cy="175091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3" name="Line 114">
            <a:extLst>
              <a:ext uri="{FF2B5EF4-FFF2-40B4-BE49-F238E27FC236}">
                <a16:creationId xmlns:a16="http://schemas.microsoft.com/office/drawing/2014/main" id="{B81AD123-12AA-8F26-3E3D-9C8602F2620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94217" y="451037"/>
            <a:ext cx="184897" cy="0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54" name="Line 115">
            <a:extLst>
              <a:ext uri="{FF2B5EF4-FFF2-40B4-BE49-F238E27FC236}">
                <a16:creationId xmlns:a16="http://schemas.microsoft.com/office/drawing/2014/main" id="{F8CA2C5D-2727-82D5-0841-0E766D6629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1806" y="322169"/>
            <a:ext cx="96650" cy="168088"/>
          </a:xfrm>
          <a:prstGeom prst="line">
            <a:avLst/>
          </a:prstGeom>
          <a:noFill/>
          <a:ln w="1905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55" name="Straight Connector 189">
            <a:extLst>
              <a:ext uri="{FF2B5EF4-FFF2-40B4-BE49-F238E27FC236}">
                <a16:creationId xmlns:a16="http://schemas.microsoft.com/office/drawing/2014/main" id="{0D0AB469-B4E2-8B55-2B6A-A9A50CB870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6" name="Text Box 116">
            <a:extLst>
              <a:ext uri="{FF2B5EF4-FFF2-40B4-BE49-F238E27FC236}">
                <a16:creationId xmlns:a16="http://schemas.microsoft.com/office/drawing/2014/main" id="{3805F586-8F94-A717-1810-272791C4B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419" y="623328"/>
            <a:ext cx="946344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794" b="1">
                <a:latin typeface="Arial" panose="020B0604020202020204" pitchFamily="34" charset="0"/>
              </a:rPr>
              <a:t>Vector Pipeline</a:t>
            </a:r>
            <a:r>
              <a:rPr lang="en-US" altLang="en-US" sz="265" baseline="100000">
                <a:latin typeface="Arial" panose="020B0604020202020204" pitchFamily="34" charset="0"/>
              </a:rPr>
              <a:t>TM</a:t>
            </a:r>
          </a:p>
        </p:txBody>
      </p:sp>
      <p:cxnSp>
        <p:nvCxnSpPr>
          <p:cNvPr id="3157" name="Straight Connector 190">
            <a:extLst>
              <a:ext uri="{FF2B5EF4-FFF2-40B4-BE49-F238E27FC236}">
                <a16:creationId xmlns:a16="http://schemas.microsoft.com/office/drawing/2014/main" id="{A5D1817C-EDA2-2778-3F7A-CDE4C53A605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8" name="Text Box 118">
            <a:extLst>
              <a:ext uri="{FF2B5EF4-FFF2-40B4-BE49-F238E27FC236}">
                <a16:creationId xmlns:a16="http://schemas.microsoft.com/office/drawing/2014/main" id="{DAD7AD22-7658-C00F-F7E9-4CBD17779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3471" y="308162"/>
            <a:ext cx="5659525" cy="360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765" b="1" dirty="0">
                <a:latin typeface="Arial" panose="020B0604020202020204" pitchFamily="34" charset="0"/>
              </a:rPr>
              <a:t>Vector Pipeline System Map – Potential 3 Zones</a:t>
            </a:r>
          </a:p>
        </p:txBody>
      </p:sp>
      <p:cxnSp>
        <p:nvCxnSpPr>
          <p:cNvPr id="3159" name="Straight Connector 191">
            <a:extLst>
              <a:ext uri="{FF2B5EF4-FFF2-40B4-BE49-F238E27FC236}">
                <a16:creationId xmlns:a16="http://schemas.microsoft.com/office/drawing/2014/main" id="{CDDAA064-A6DA-401F-B948-CDEA033E50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0" name="Text Box 25">
            <a:extLst>
              <a:ext uri="{FF2B5EF4-FFF2-40B4-BE49-F238E27FC236}">
                <a16:creationId xmlns:a16="http://schemas.microsoft.com/office/drawing/2014/main" id="{062744BB-5C05-20D9-F807-106435090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0570" y="4754096"/>
            <a:ext cx="606508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Crown Point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43.0)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61" name="Straight Connector 192">
            <a:extLst>
              <a:ext uri="{FF2B5EF4-FFF2-40B4-BE49-F238E27FC236}">
                <a16:creationId xmlns:a16="http://schemas.microsoft.com/office/drawing/2014/main" id="{7EDFDAB2-B42D-919A-4BB2-ACA2A7C25FF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2" name="Line 67">
            <a:extLst>
              <a:ext uri="{FF2B5EF4-FFF2-40B4-BE49-F238E27FC236}">
                <a16:creationId xmlns:a16="http://schemas.microsoft.com/office/drawing/2014/main" id="{A8AA0135-27A7-0D2B-3865-C69E18F9A23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27475" y="4305861"/>
            <a:ext cx="373996" cy="5364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63" name="Line 69">
            <a:extLst>
              <a:ext uri="{FF2B5EF4-FFF2-40B4-BE49-F238E27FC236}">
                <a16:creationId xmlns:a16="http://schemas.microsoft.com/office/drawing/2014/main" id="{618ACB63-E987-6EEA-F7A8-BB1FB64CCFE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1471" y="4842342"/>
            <a:ext cx="2591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64" name="Straight Connector 193">
            <a:extLst>
              <a:ext uri="{FF2B5EF4-FFF2-40B4-BE49-F238E27FC236}">
                <a16:creationId xmlns:a16="http://schemas.microsoft.com/office/drawing/2014/main" id="{5C3CCAFA-AAAC-073E-2662-92E7A9BADD5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5" name="Straight Connector 194">
            <a:extLst>
              <a:ext uri="{FF2B5EF4-FFF2-40B4-BE49-F238E27FC236}">
                <a16:creationId xmlns:a16="http://schemas.microsoft.com/office/drawing/2014/main" id="{49AC57B1-1BFC-2E41-5803-BC14A95F9E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66" name="Straight Connector 195">
            <a:extLst>
              <a:ext uri="{FF2B5EF4-FFF2-40B4-BE49-F238E27FC236}">
                <a16:creationId xmlns:a16="http://schemas.microsoft.com/office/drawing/2014/main" id="{2FCB5ED4-8992-69E6-BDA5-522493284DA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7" name="Text Box 129">
            <a:extLst>
              <a:ext uri="{FF2B5EF4-FFF2-40B4-BE49-F238E27FC236}">
                <a16:creationId xmlns:a16="http://schemas.microsoft.com/office/drawing/2014/main" id="{B459EDC3-0883-9B28-5051-5EF4F8C81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480" y="2067485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Hartland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256.6)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68" name="Straight Connector 196">
            <a:extLst>
              <a:ext uri="{FF2B5EF4-FFF2-40B4-BE49-F238E27FC236}">
                <a16:creationId xmlns:a16="http://schemas.microsoft.com/office/drawing/2014/main" id="{DB1674BD-4041-46E4-5ABA-7BEA415D38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69" name="Line 130">
            <a:extLst>
              <a:ext uri="{FF2B5EF4-FFF2-40B4-BE49-F238E27FC236}">
                <a16:creationId xmlns:a16="http://schemas.microsoft.com/office/drawing/2014/main" id="{ED35DE64-D23F-9951-60AC-7F356804A4C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7801" y="2257986"/>
            <a:ext cx="253534" cy="4006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70" name="Line 131">
            <a:extLst>
              <a:ext uri="{FF2B5EF4-FFF2-40B4-BE49-F238E27FC236}">
                <a16:creationId xmlns:a16="http://schemas.microsoft.com/office/drawing/2014/main" id="{910392D8-6FFA-83E6-7AC3-14BEEDAA4A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4963" y="2257985"/>
            <a:ext cx="7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71" name="Text Box 136">
            <a:extLst>
              <a:ext uri="{FF2B5EF4-FFF2-40B4-BE49-F238E27FC236}">
                <a16:creationId xmlns:a16="http://schemas.microsoft.com/office/drawing/2014/main" id="{86D3255E-27EA-6650-EA85-A94191763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1118" y="4614022"/>
            <a:ext cx="176967" cy="441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72" name="Straight Connector 197">
            <a:extLst>
              <a:ext uri="{FF2B5EF4-FFF2-40B4-BE49-F238E27FC236}">
                <a16:creationId xmlns:a16="http://schemas.microsoft.com/office/drawing/2014/main" id="{C30231E2-600E-E06F-9726-517D06DE63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3" name="Text Box 29">
            <a:extLst>
              <a:ext uri="{FF2B5EF4-FFF2-40B4-BE49-F238E27FC236}">
                <a16:creationId xmlns:a16="http://schemas.microsoft.com/office/drawing/2014/main" id="{6E7DEF2C-6FAF-CA34-DB67-C04CBE6FE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6364" y="4340879"/>
            <a:ext cx="973511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Washington 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305.6)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74" name="Straight Connector 198">
            <a:extLst>
              <a:ext uri="{FF2B5EF4-FFF2-40B4-BE49-F238E27FC236}">
                <a16:creationId xmlns:a16="http://schemas.microsoft.com/office/drawing/2014/main" id="{C4D166DE-3859-BC7C-F288-4D00E79E87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" name="Straight Connector 199">
            <a:extLst>
              <a:ext uri="{FF2B5EF4-FFF2-40B4-BE49-F238E27FC236}">
                <a16:creationId xmlns:a16="http://schemas.microsoft.com/office/drawing/2014/main" id="{71962A99-B6EF-CF2D-8CDA-2A414CA760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" name="Straight Connector 200">
            <a:extLst>
              <a:ext uri="{FF2B5EF4-FFF2-40B4-BE49-F238E27FC236}">
                <a16:creationId xmlns:a16="http://schemas.microsoft.com/office/drawing/2014/main" id="{98225A90-3DB9-7411-CD23-F7BC455277F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" name="Text Box 132">
            <a:extLst>
              <a:ext uri="{FF2B5EF4-FFF2-40B4-BE49-F238E27FC236}">
                <a16:creationId xmlns:a16="http://schemas.microsoft.com/office/drawing/2014/main" id="{6ED37C55-41EA-E533-C121-5E34E6366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9166" y="4712074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Ray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307.5)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178" name="Straight Connector 201">
            <a:extLst>
              <a:ext uri="{FF2B5EF4-FFF2-40B4-BE49-F238E27FC236}">
                <a16:creationId xmlns:a16="http://schemas.microsoft.com/office/drawing/2014/main" id="{F0900DF9-C54A-1857-D5D6-626BF0507B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9" name="Straight Connector 202">
            <a:extLst>
              <a:ext uri="{FF2B5EF4-FFF2-40B4-BE49-F238E27FC236}">
                <a16:creationId xmlns:a16="http://schemas.microsoft.com/office/drawing/2014/main" id="{414751AF-268D-3033-B66E-9B743915C5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0" name="Straight Connector 203">
            <a:extLst>
              <a:ext uri="{FF2B5EF4-FFF2-40B4-BE49-F238E27FC236}">
                <a16:creationId xmlns:a16="http://schemas.microsoft.com/office/drawing/2014/main" id="{DFFF867C-F6C6-10C3-E4E2-AB8716BA456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1" name="Text Box 133">
            <a:extLst>
              <a:ext uri="{FF2B5EF4-FFF2-40B4-BE49-F238E27FC236}">
                <a16:creationId xmlns:a16="http://schemas.microsoft.com/office/drawing/2014/main" id="{538ABBB0-7159-2706-4BF7-54AADA5AA1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357" y="5193927"/>
            <a:ext cx="761999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Lenox Bluewater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312.8)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cxnSp>
        <p:nvCxnSpPr>
          <p:cNvPr id="3182" name="Straight Connector 204">
            <a:extLst>
              <a:ext uri="{FF2B5EF4-FFF2-40B4-BE49-F238E27FC236}">
                <a16:creationId xmlns:a16="http://schemas.microsoft.com/office/drawing/2014/main" id="{6078D964-28BE-9FA7-B82A-2C3827A3D5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3" name="Straight Connector 205">
            <a:extLst>
              <a:ext uri="{FF2B5EF4-FFF2-40B4-BE49-F238E27FC236}">
                <a16:creationId xmlns:a16="http://schemas.microsoft.com/office/drawing/2014/main" id="{5B1F3EC3-DD2C-E47D-8EC0-E7D7158F130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84" name="Straight Connector 206">
            <a:extLst>
              <a:ext uri="{FF2B5EF4-FFF2-40B4-BE49-F238E27FC236}">
                <a16:creationId xmlns:a16="http://schemas.microsoft.com/office/drawing/2014/main" id="{6B0AE830-383C-A2BC-28DE-274F34CA69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5" name="Oval 147">
            <a:extLst>
              <a:ext uri="{FF2B5EF4-FFF2-40B4-BE49-F238E27FC236}">
                <a16:creationId xmlns:a16="http://schemas.microsoft.com/office/drawing/2014/main" id="{800E9645-891E-63A2-16DB-C6790FFCC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196" y="226639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86" name="Straight Connector 207">
            <a:extLst>
              <a:ext uri="{FF2B5EF4-FFF2-40B4-BE49-F238E27FC236}">
                <a16:creationId xmlns:a16="http://schemas.microsoft.com/office/drawing/2014/main" id="{875187A4-73C6-B627-42D3-FB3EBF07E73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7" name="Text Box 148">
            <a:extLst>
              <a:ext uri="{FF2B5EF4-FFF2-40B4-BE49-F238E27FC236}">
                <a16:creationId xmlns:a16="http://schemas.microsoft.com/office/drawing/2014/main" id="{AF75F794-75B8-14D9-F022-F2C03DD81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0971" y="2224345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A</a:t>
            </a:r>
          </a:p>
        </p:txBody>
      </p:sp>
      <p:cxnSp>
        <p:nvCxnSpPr>
          <p:cNvPr id="3188" name="Straight Connector 208">
            <a:extLst>
              <a:ext uri="{FF2B5EF4-FFF2-40B4-BE49-F238E27FC236}">
                <a16:creationId xmlns:a16="http://schemas.microsoft.com/office/drawing/2014/main" id="{CE1FC615-6D3B-694E-134D-5763041740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89" name="Oval 155">
            <a:extLst>
              <a:ext uri="{FF2B5EF4-FFF2-40B4-BE49-F238E27FC236}">
                <a16:creationId xmlns:a16="http://schemas.microsoft.com/office/drawing/2014/main" id="{851B298E-7042-FE99-2E3B-7A734EB5E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872" y="2210361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90" name="Straight Connector 209">
            <a:extLst>
              <a:ext uri="{FF2B5EF4-FFF2-40B4-BE49-F238E27FC236}">
                <a16:creationId xmlns:a16="http://schemas.microsoft.com/office/drawing/2014/main" id="{93CD94A0-E5EC-2E61-7FCA-E51D01A89C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1" name="Text Box 156">
            <a:extLst>
              <a:ext uri="{FF2B5EF4-FFF2-40B4-BE49-F238E27FC236}">
                <a16:creationId xmlns:a16="http://schemas.microsoft.com/office/drawing/2014/main" id="{73553583-5C4E-6D61-56B1-312EED8989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47647" y="2168316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</a:t>
            </a:r>
          </a:p>
        </p:txBody>
      </p:sp>
      <p:cxnSp>
        <p:nvCxnSpPr>
          <p:cNvPr id="3192" name="Straight Connector 210">
            <a:extLst>
              <a:ext uri="{FF2B5EF4-FFF2-40B4-BE49-F238E27FC236}">
                <a16:creationId xmlns:a16="http://schemas.microsoft.com/office/drawing/2014/main" id="{865EFB71-D35D-F3B5-DB99-4CF3F60C39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3" name="Oval 158">
            <a:extLst>
              <a:ext uri="{FF2B5EF4-FFF2-40B4-BE49-F238E27FC236}">
                <a16:creationId xmlns:a16="http://schemas.microsoft.com/office/drawing/2014/main" id="{4AE83E25-547F-4FC8-5583-6CE8A6924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0570" y="2206159"/>
            <a:ext cx="1008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194" name="Straight Connector 211">
            <a:extLst>
              <a:ext uri="{FF2B5EF4-FFF2-40B4-BE49-F238E27FC236}">
                <a16:creationId xmlns:a16="http://schemas.microsoft.com/office/drawing/2014/main" id="{F0A9860D-83B4-9A3E-B2EF-F5E085177AD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5" name="Text Box 159">
            <a:extLst>
              <a:ext uri="{FF2B5EF4-FFF2-40B4-BE49-F238E27FC236}">
                <a16:creationId xmlns:a16="http://schemas.microsoft.com/office/drawing/2014/main" id="{2C4D9DBC-86A4-9307-8A6A-F90870638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4346" y="2164114"/>
            <a:ext cx="193301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B</a:t>
            </a:r>
          </a:p>
        </p:txBody>
      </p:sp>
      <p:cxnSp>
        <p:nvCxnSpPr>
          <p:cNvPr id="3196" name="Straight Connector 212">
            <a:extLst>
              <a:ext uri="{FF2B5EF4-FFF2-40B4-BE49-F238E27FC236}">
                <a16:creationId xmlns:a16="http://schemas.microsoft.com/office/drawing/2014/main" id="{BC32BBA2-ADE6-FD26-EF88-8593E46AE7D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97" name="Line 160">
            <a:extLst>
              <a:ext uri="{FF2B5EF4-FFF2-40B4-BE49-F238E27FC236}">
                <a16:creationId xmlns:a16="http://schemas.microsoft.com/office/drawing/2014/main" id="{17E75259-B2FA-F0CA-404D-A1088505A2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2203" y="2312615"/>
            <a:ext cx="25213" cy="187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198" name="Line 161">
            <a:extLst>
              <a:ext uri="{FF2B5EF4-FFF2-40B4-BE49-F238E27FC236}">
                <a16:creationId xmlns:a16="http://schemas.microsoft.com/office/drawing/2014/main" id="{6DA6A50A-A552-6CFB-3D99-3D5F8FF5AA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49901" y="2312615"/>
            <a:ext cx="0" cy="1933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199" name="Straight Connector 213">
            <a:extLst>
              <a:ext uri="{FF2B5EF4-FFF2-40B4-BE49-F238E27FC236}">
                <a16:creationId xmlns:a16="http://schemas.microsoft.com/office/drawing/2014/main" id="{58986B57-94EF-132E-6192-C059E26A74F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0" name="Text Box 166">
            <a:extLst>
              <a:ext uri="{FF2B5EF4-FFF2-40B4-BE49-F238E27FC236}">
                <a16:creationId xmlns:a16="http://schemas.microsoft.com/office/drawing/2014/main" id="{44C9870B-1006-2228-4BEE-CB57ADB42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103" y="4328272"/>
            <a:ext cx="830928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Greenfield Energy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01" name="Straight Connector 214">
            <a:extLst>
              <a:ext uri="{FF2B5EF4-FFF2-40B4-BE49-F238E27FC236}">
                <a16:creationId xmlns:a16="http://schemas.microsoft.com/office/drawing/2014/main" id="{0D9F746B-37A2-08D8-5712-D3278ABAF1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2" name="Rectangle 168">
            <a:extLst>
              <a:ext uri="{FF2B5EF4-FFF2-40B4-BE49-F238E27FC236}">
                <a16:creationId xmlns:a16="http://schemas.microsoft.com/office/drawing/2014/main" id="{4CB73416-6913-7C99-ED12-E83176D77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2382" y="2599765"/>
            <a:ext cx="135872" cy="138673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03" name="Rectangle 169">
            <a:extLst>
              <a:ext uri="{FF2B5EF4-FFF2-40B4-BE49-F238E27FC236}">
                <a16:creationId xmlns:a16="http://schemas.microsoft.com/office/drawing/2014/main" id="{71654C0D-F939-5D97-011E-7BDBBA73D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8706" y="2473698"/>
            <a:ext cx="133070" cy="128868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04" name="Straight Connector 215">
            <a:extLst>
              <a:ext uri="{FF2B5EF4-FFF2-40B4-BE49-F238E27FC236}">
                <a16:creationId xmlns:a16="http://schemas.microsoft.com/office/drawing/2014/main" id="{A2453A2D-56AA-EA97-C0FE-80467A335A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5" name="Text Box 170">
            <a:extLst>
              <a:ext uri="{FF2B5EF4-FFF2-40B4-BE49-F238E27FC236}">
                <a16:creationId xmlns:a16="http://schemas.microsoft.com/office/drawing/2014/main" id="{9B055BF4-66AB-39F5-AAFA-119467D1A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6927" y="1791541"/>
            <a:ext cx="640171" cy="37372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Washington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305.6)</a:t>
            </a:r>
          </a:p>
        </p:txBody>
      </p:sp>
      <p:cxnSp>
        <p:nvCxnSpPr>
          <p:cNvPr id="3206" name="Straight Connector 216">
            <a:extLst>
              <a:ext uri="{FF2B5EF4-FFF2-40B4-BE49-F238E27FC236}">
                <a16:creationId xmlns:a16="http://schemas.microsoft.com/office/drawing/2014/main" id="{480FA06C-D96A-9962-7117-2AC29D84427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07" name="Line 171">
            <a:extLst>
              <a:ext uri="{FF2B5EF4-FFF2-40B4-BE49-F238E27FC236}">
                <a16:creationId xmlns:a16="http://schemas.microsoft.com/office/drawing/2014/main" id="{80B39C58-CA40-7B0A-3DBD-4C5AA01D9D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8122" y="2182346"/>
            <a:ext cx="42022" cy="2661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08" name="Rectangle 172">
            <a:extLst>
              <a:ext uri="{FF2B5EF4-FFF2-40B4-BE49-F238E27FC236}">
                <a16:creationId xmlns:a16="http://schemas.microsoft.com/office/drawing/2014/main" id="{35003C49-86B8-63D7-D3B0-6EF2D032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0456" y="4199404"/>
            <a:ext cx="134471" cy="140074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09" name="Straight Connector 217">
            <a:extLst>
              <a:ext uri="{FF2B5EF4-FFF2-40B4-BE49-F238E27FC236}">
                <a16:creationId xmlns:a16="http://schemas.microsoft.com/office/drawing/2014/main" id="{1282AD18-0579-54DB-CB00-79808C18F9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0" name="Text Box 173">
            <a:extLst>
              <a:ext uri="{FF2B5EF4-FFF2-40B4-BE49-F238E27FC236}">
                <a16:creationId xmlns:a16="http://schemas.microsoft.com/office/drawing/2014/main" id="{C593BC54-5133-B4FD-847C-37C6323E1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434" y="3527052"/>
            <a:ext cx="867798" cy="27863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Joliet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0.0)</a:t>
            </a:r>
          </a:p>
        </p:txBody>
      </p:sp>
      <p:cxnSp>
        <p:nvCxnSpPr>
          <p:cNvPr id="3211" name="Straight Connector 218">
            <a:extLst>
              <a:ext uri="{FF2B5EF4-FFF2-40B4-BE49-F238E27FC236}">
                <a16:creationId xmlns:a16="http://schemas.microsoft.com/office/drawing/2014/main" id="{BF5A6586-9DB7-EB30-6BEC-FA8BE699D3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2" name="Line 174">
            <a:extLst>
              <a:ext uri="{FF2B5EF4-FFF2-40B4-BE49-F238E27FC236}">
                <a16:creationId xmlns:a16="http://schemas.microsoft.com/office/drawing/2014/main" id="{CCB7D1DC-8C9A-DB80-B89A-8996120E73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53659" y="3818405"/>
            <a:ext cx="381000" cy="3669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13" name="Straight Connector 219">
            <a:extLst>
              <a:ext uri="{FF2B5EF4-FFF2-40B4-BE49-F238E27FC236}">
                <a16:creationId xmlns:a16="http://schemas.microsoft.com/office/drawing/2014/main" id="{5A3BA83A-4556-7F3C-5F10-A0066404980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4" name="Text Box 176">
            <a:extLst>
              <a:ext uri="{FF2B5EF4-FFF2-40B4-BE49-F238E27FC236}">
                <a16:creationId xmlns:a16="http://schemas.microsoft.com/office/drawing/2014/main" id="{F56899E4-F1B1-4569-CED4-C6ACC539A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6674" y="5772431"/>
            <a:ext cx="2090889" cy="33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71" b="1">
                <a:latin typeface="Arial" panose="020B0604020202020204" pitchFamily="34" charset="0"/>
              </a:rPr>
              <a:t>**</a:t>
            </a:r>
            <a:r>
              <a:rPr lang="en-US" altLang="en-US" sz="618" b="1">
                <a:latin typeface="Arial" panose="020B0604020202020204" pitchFamily="34" charset="0"/>
              </a:rPr>
              <a:t> Vector facilities located in Ontario are owned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  Vector Pipeline Limited Partnership.</a:t>
            </a:r>
            <a:r>
              <a:rPr lang="en-US" altLang="en-US" sz="618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3215" name="Straight Connector 220">
            <a:extLst>
              <a:ext uri="{FF2B5EF4-FFF2-40B4-BE49-F238E27FC236}">
                <a16:creationId xmlns:a16="http://schemas.microsoft.com/office/drawing/2014/main" id="{A25B4E01-6416-F9C4-BF75-F14E2D3B1BA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16" name="Line 178">
            <a:extLst>
              <a:ext uri="{FF2B5EF4-FFF2-40B4-BE49-F238E27FC236}">
                <a16:creationId xmlns:a16="http://schemas.microsoft.com/office/drawing/2014/main" id="{C75DEAFB-7B85-CB10-A5FB-D0084BC16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9074" y="2554942"/>
            <a:ext cx="151279" cy="25213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17" name="Line 179">
            <a:extLst>
              <a:ext uri="{FF2B5EF4-FFF2-40B4-BE49-F238E27FC236}">
                <a16:creationId xmlns:a16="http://schemas.microsoft.com/office/drawing/2014/main" id="{DBA708E2-DCA9-CF9B-36AD-98EE43E612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16589" y="2526926"/>
            <a:ext cx="161085" cy="2801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18" name="Rectangle 180">
            <a:extLst>
              <a:ext uri="{FF2B5EF4-FFF2-40B4-BE49-F238E27FC236}">
                <a16:creationId xmlns:a16="http://schemas.microsoft.com/office/drawing/2014/main" id="{CEF5CCBA-599C-0920-C16D-A82BA294D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159" y="3328148"/>
            <a:ext cx="141474" cy="137272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19" name="Line 183">
            <a:extLst>
              <a:ext uri="{FF2B5EF4-FFF2-40B4-BE49-F238E27FC236}">
                <a16:creationId xmlns:a16="http://schemas.microsoft.com/office/drawing/2014/main" id="{8D1BDDA7-FFF1-DC61-285C-0664748ADC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9806" y="3450012"/>
            <a:ext cx="113459" cy="187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20" name="Line 184">
            <a:extLst>
              <a:ext uri="{FF2B5EF4-FFF2-40B4-BE49-F238E27FC236}">
                <a16:creationId xmlns:a16="http://schemas.microsoft.com/office/drawing/2014/main" id="{DBDE593A-E95B-2809-350A-32AA150A28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44228" y="3744166"/>
            <a:ext cx="742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21" name="Straight Connector 221">
            <a:extLst>
              <a:ext uri="{FF2B5EF4-FFF2-40B4-BE49-F238E27FC236}">
                <a16:creationId xmlns:a16="http://schemas.microsoft.com/office/drawing/2014/main" id="{C1D2C3B5-47E3-EC8E-5050-DBC1EAF1FC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2" name="Text Box 185">
            <a:extLst>
              <a:ext uri="{FF2B5EF4-FFF2-40B4-BE49-F238E27FC236}">
                <a16:creationId xmlns:a16="http://schemas.microsoft.com/office/drawing/2014/main" id="{6B436BD2-D2A0-CCB8-F217-24A1355DC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2379" y="3721754"/>
            <a:ext cx="928712" cy="27863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Athens Compressor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(M.P. 168.9)</a:t>
            </a:r>
          </a:p>
        </p:txBody>
      </p:sp>
      <p:cxnSp>
        <p:nvCxnSpPr>
          <p:cNvPr id="3223" name="Straight Connector 222">
            <a:extLst>
              <a:ext uri="{FF2B5EF4-FFF2-40B4-BE49-F238E27FC236}">
                <a16:creationId xmlns:a16="http://schemas.microsoft.com/office/drawing/2014/main" id="{65E25BD0-F4C5-CB34-29AF-EEDEC0C6E6E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4" name="Line 186">
            <a:extLst>
              <a:ext uri="{FF2B5EF4-FFF2-40B4-BE49-F238E27FC236}">
                <a16:creationId xmlns:a16="http://schemas.microsoft.com/office/drawing/2014/main" id="{861A64F1-2C2A-CAB6-491B-B927428D19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33633" y="3465420"/>
            <a:ext cx="277346" cy="25633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25" name="Oval 188">
            <a:extLst>
              <a:ext uri="{FF2B5EF4-FFF2-40B4-BE49-F238E27FC236}">
                <a16:creationId xmlns:a16="http://schemas.microsoft.com/office/drawing/2014/main" id="{2AE12A96-35ED-CC54-B9AB-8499C7E28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41" y="2200556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26" name="Straight Connector 223">
            <a:extLst>
              <a:ext uri="{FF2B5EF4-FFF2-40B4-BE49-F238E27FC236}">
                <a16:creationId xmlns:a16="http://schemas.microsoft.com/office/drawing/2014/main" id="{93FA1C56-715E-AEDA-2A73-6EF7262E213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27" name="Text Box 189">
            <a:extLst>
              <a:ext uri="{FF2B5EF4-FFF2-40B4-BE49-F238E27FC236}">
                <a16:creationId xmlns:a16="http://schemas.microsoft.com/office/drawing/2014/main" id="{211076CC-8425-50F1-B275-6ADA613C8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2118" y="2159912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</a:t>
            </a:r>
          </a:p>
        </p:txBody>
      </p:sp>
      <p:cxnSp>
        <p:nvCxnSpPr>
          <p:cNvPr id="3228" name="Straight Connector 224">
            <a:extLst>
              <a:ext uri="{FF2B5EF4-FFF2-40B4-BE49-F238E27FC236}">
                <a16:creationId xmlns:a16="http://schemas.microsoft.com/office/drawing/2014/main" id="{C2F0F64A-0FCD-973D-65AC-D8EAE60A06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29" name="Straight Connector 225">
            <a:extLst>
              <a:ext uri="{FF2B5EF4-FFF2-40B4-BE49-F238E27FC236}">
                <a16:creationId xmlns:a16="http://schemas.microsoft.com/office/drawing/2014/main" id="{777BFEAD-33C7-0525-4BF0-286B2FC718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0" name="Straight Connector 226">
            <a:extLst>
              <a:ext uri="{FF2B5EF4-FFF2-40B4-BE49-F238E27FC236}">
                <a16:creationId xmlns:a16="http://schemas.microsoft.com/office/drawing/2014/main" id="{F65E7587-6112-B5D4-43A0-A3F8EDD7049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1" name="Text Box 193">
            <a:extLst>
              <a:ext uri="{FF2B5EF4-FFF2-40B4-BE49-F238E27FC236}">
                <a16:creationId xmlns:a16="http://schemas.microsoft.com/office/drawing/2014/main" id="{8980C5D8-28EA-BF93-894F-2736EE3EA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0" y="4695265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Courtright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335.6)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32" name="Straight Connector 227">
            <a:extLst>
              <a:ext uri="{FF2B5EF4-FFF2-40B4-BE49-F238E27FC236}">
                <a16:creationId xmlns:a16="http://schemas.microsoft.com/office/drawing/2014/main" id="{0BA0F10F-83B7-CDF9-5FF7-1C0D9AE3EC1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3" name="Straight Connector 228">
            <a:extLst>
              <a:ext uri="{FF2B5EF4-FFF2-40B4-BE49-F238E27FC236}">
                <a16:creationId xmlns:a16="http://schemas.microsoft.com/office/drawing/2014/main" id="{805B2E15-1236-DC50-3F50-12072C149C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4" name="Straight Connector 229">
            <a:extLst>
              <a:ext uri="{FF2B5EF4-FFF2-40B4-BE49-F238E27FC236}">
                <a16:creationId xmlns:a16="http://schemas.microsoft.com/office/drawing/2014/main" id="{D6A0789B-0129-3536-EDD0-EC83B141B9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5" name="Straight Connector 230">
            <a:extLst>
              <a:ext uri="{FF2B5EF4-FFF2-40B4-BE49-F238E27FC236}">
                <a16:creationId xmlns:a16="http://schemas.microsoft.com/office/drawing/2014/main" id="{C3DC00A4-FD20-39AE-DF5D-BF9EDBE15B0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6" name="Straight Connector 231">
            <a:extLst>
              <a:ext uri="{FF2B5EF4-FFF2-40B4-BE49-F238E27FC236}">
                <a16:creationId xmlns:a16="http://schemas.microsoft.com/office/drawing/2014/main" id="{1294F1F1-4AB0-C3EF-D120-1841740DBF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37" name="Text Box 202">
            <a:extLst>
              <a:ext uri="{FF2B5EF4-FFF2-40B4-BE49-F238E27FC236}">
                <a16:creationId xmlns:a16="http://schemas.microsoft.com/office/drawing/2014/main" id="{15AD92B7-0DCB-4C02-6B0D-B4BDF5FAE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8512" y="4726081"/>
            <a:ext cx="1021136" cy="46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Vector -  Bluewater Energy Center (BWEC)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332.3)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cxnSp>
        <p:nvCxnSpPr>
          <p:cNvPr id="3238" name="Straight Connector 232">
            <a:extLst>
              <a:ext uri="{FF2B5EF4-FFF2-40B4-BE49-F238E27FC236}">
                <a16:creationId xmlns:a16="http://schemas.microsoft.com/office/drawing/2014/main" id="{A5F7E5EF-D74A-B725-83DD-9BEF063FCCB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39" name="Straight Connector 233">
            <a:extLst>
              <a:ext uri="{FF2B5EF4-FFF2-40B4-BE49-F238E27FC236}">
                <a16:creationId xmlns:a16="http://schemas.microsoft.com/office/drawing/2014/main" id="{C7E07263-E4AC-1713-7ADD-22F3B52A8B9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0" name="Straight Connector 234">
            <a:extLst>
              <a:ext uri="{FF2B5EF4-FFF2-40B4-BE49-F238E27FC236}">
                <a16:creationId xmlns:a16="http://schemas.microsoft.com/office/drawing/2014/main" id="{34B95230-BFB2-0B30-70A9-C70259870D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1" name="Straight Connector 235">
            <a:extLst>
              <a:ext uri="{FF2B5EF4-FFF2-40B4-BE49-F238E27FC236}">
                <a16:creationId xmlns:a16="http://schemas.microsoft.com/office/drawing/2014/main" id="{34D8ECE4-161B-6F0A-15D8-E3F93D8A290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2" name="Straight Connector 236">
            <a:extLst>
              <a:ext uri="{FF2B5EF4-FFF2-40B4-BE49-F238E27FC236}">
                <a16:creationId xmlns:a16="http://schemas.microsoft.com/office/drawing/2014/main" id="{35DAA55D-6DF9-C0DD-3D70-F1E8CB2C86C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3" name="Text Box 209">
            <a:extLst>
              <a:ext uri="{FF2B5EF4-FFF2-40B4-BE49-F238E27FC236}">
                <a16:creationId xmlns:a16="http://schemas.microsoft.com/office/drawing/2014/main" id="{6D99B1FD-6F7C-6733-F438-98BF8D34C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504" y="2256585"/>
            <a:ext cx="709100" cy="237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42” Pipeline </a:t>
            </a:r>
            <a:r>
              <a:rPr lang="en-US" altLang="en-US" sz="971">
                <a:latin typeface="Arial" panose="020B0604020202020204" pitchFamily="34" charset="0"/>
              </a:rPr>
              <a:t>**</a:t>
            </a:r>
          </a:p>
        </p:txBody>
      </p:sp>
      <p:cxnSp>
        <p:nvCxnSpPr>
          <p:cNvPr id="3244" name="Straight Connector 237">
            <a:extLst>
              <a:ext uri="{FF2B5EF4-FFF2-40B4-BE49-F238E27FC236}">
                <a16:creationId xmlns:a16="http://schemas.microsoft.com/office/drawing/2014/main" id="{73369E1A-A2E7-786E-DF8C-CB6128DD396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5" name="Line 210">
            <a:extLst>
              <a:ext uri="{FF2B5EF4-FFF2-40B4-BE49-F238E27FC236}">
                <a16:creationId xmlns:a16="http://schemas.microsoft.com/office/drawing/2014/main" id="{C8BFDCAB-7751-95E8-7101-0D03722A02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40706" y="2470897"/>
            <a:ext cx="183497" cy="72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246" name="Straight Connector 238">
            <a:extLst>
              <a:ext uri="{FF2B5EF4-FFF2-40B4-BE49-F238E27FC236}">
                <a16:creationId xmlns:a16="http://schemas.microsoft.com/office/drawing/2014/main" id="{B91E7C35-859A-F57D-65C4-28652CB26A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47" name="Text Box 211">
            <a:extLst>
              <a:ext uri="{FF2B5EF4-FFF2-40B4-BE49-F238E27FC236}">
                <a16:creationId xmlns:a16="http://schemas.microsoft.com/office/drawing/2014/main" id="{D665CCAD-3E1D-0259-D6CB-4C45D0231A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3949" y="5768228"/>
            <a:ext cx="2671175" cy="33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971" b="1">
                <a:latin typeface="Arial" panose="020B0604020202020204" pitchFamily="34" charset="0"/>
              </a:rPr>
              <a:t>*</a:t>
            </a:r>
            <a:r>
              <a:rPr lang="en-US" altLang="en-US" sz="618" b="1">
                <a:latin typeface="Arial" panose="020B0604020202020204" pitchFamily="34" charset="0"/>
              </a:rPr>
              <a:t> Vector facilities located in the United States are owned/leased by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 b="1">
                <a:latin typeface="Arial" panose="020B0604020202020204" pitchFamily="34" charset="0"/>
              </a:rPr>
              <a:t>  Vector Pipeline L.P.</a:t>
            </a:r>
            <a:r>
              <a:rPr lang="en-US" altLang="en-US" sz="618">
                <a:latin typeface="Arial" panose="020B0604020202020204" pitchFamily="34" charset="0"/>
              </a:rPr>
              <a:t> </a:t>
            </a:r>
          </a:p>
        </p:txBody>
      </p:sp>
      <p:cxnSp>
        <p:nvCxnSpPr>
          <p:cNvPr id="3248" name="Straight Connector 239">
            <a:extLst>
              <a:ext uri="{FF2B5EF4-FFF2-40B4-BE49-F238E27FC236}">
                <a16:creationId xmlns:a16="http://schemas.microsoft.com/office/drawing/2014/main" id="{4001185C-D307-0F07-814C-3EBE783A15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49" name="Straight Connector 240">
            <a:extLst>
              <a:ext uri="{FF2B5EF4-FFF2-40B4-BE49-F238E27FC236}">
                <a16:creationId xmlns:a16="http://schemas.microsoft.com/office/drawing/2014/main" id="{5C969049-C69C-83FA-6EFD-7A8A5753A21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0" name="Straight Connector 241">
            <a:extLst>
              <a:ext uri="{FF2B5EF4-FFF2-40B4-BE49-F238E27FC236}">
                <a16:creationId xmlns:a16="http://schemas.microsoft.com/office/drawing/2014/main" id="{E6481371-2BF2-CF67-DBB8-80734F3236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1" name="Straight Connector 242">
            <a:extLst>
              <a:ext uri="{FF2B5EF4-FFF2-40B4-BE49-F238E27FC236}">
                <a16:creationId xmlns:a16="http://schemas.microsoft.com/office/drawing/2014/main" id="{CC63BD91-4106-21B0-FA7E-A12ACACE946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2" name="Rectangle 224">
            <a:extLst>
              <a:ext uri="{FF2B5EF4-FFF2-40B4-BE49-F238E27FC236}">
                <a16:creationId xmlns:a16="http://schemas.microsoft.com/office/drawing/2014/main" id="{5BFE0909-F285-810B-175E-4B815433B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390" y="832037"/>
            <a:ext cx="8429625" cy="5286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53" name="Straight Connector 243">
            <a:extLst>
              <a:ext uri="{FF2B5EF4-FFF2-40B4-BE49-F238E27FC236}">
                <a16:creationId xmlns:a16="http://schemas.microsoft.com/office/drawing/2014/main" id="{1C1C6999-1BAD-F34C-7E8F-45B0A27CE98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4" name="Straight Connector 244">
            <a:extLst>
              <a:ext uri="{FF2B5EF4-FFF2-40B4-BE49-F238E27FC236}">
                <a16:creationId xmlns:a16="http://schemas.microsoft.com/office/drawing/2014/main" id="{859BC676-F324-E8AA-80E1-2B665EFB2C0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5" name="Straight Connector 245">
            <a:extLst>
              <a:ext uri="{FF2B5EF4-FFF2-40B4-BE49-F238E27FC236}">
                <a16:creationId xmlns:a16="http://schemas.microsoft.com/office/drawing/2014/main" id="{1F79E86F-DCAA-0457-65D0-2493CFF90D9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56" name="Text Box 47">
            <a:extLst>
              <a:ext uri="{FF2B5EF4-FFF2-40B4-BE49-F238E27FC236}">
                <a16:creationId xmlns:a16="http://schemas.microsoft.com/office/drawing/2014/main" id="{5739FAD6-A764-8FAE-5508-C1E96E04B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265" y="1961030"/>
            <a:ext cx="830928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Lake Michigan</a:t>
            </a:r>
          </a:p>
        </p:txBody>
      </p:sp>
      <p:cxnSp>
        <p:nvCxnSpPr>
          <p:cNvPr id="3257" name="Straight Connector 246">
            <a:extLst>
              <a:ext uri="{FF2B5EF4-FFF2-40B4-BE49-F238E27FC236}">
                <a16:creationId xmlns:a16="http://schemas.microsoft.com/office/drawing/2014/main" id="{7123EC8A-4041-2054-96E3-B9891E6775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8" name="Straight Connector 247">
            <a:extLst>
              <a:ext uri="{FF2B5EF4-FFF2-40B4-BE49-F238E27FC236}">
                <a16:creationId xmlns:a16="http://schemas.microsoft.com/office/drawing/2014/main" id="{C70A7CDD-9A9D-CF83-C674-1AE60573F12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59" name="Straight Connector 248">
            <a:extLst>
              <a:ext uri="{FF2B5EF4-FFF2-40B4-BE49-F238E27FC236}">
                <a16:creationId xmlns:a16="http://schemas.microsoft.com/office/drawing/2014/main" id="{1B67280D-9CFC-F877-6C08-7BAF90D07B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0" name="Straight Connector 249">
            <a:extLst>
              <a:ext uri="{FF2B5EF4-FFF2-40B4-BE49-F238E27FC236}">
                <a16:creationId xmlns:a16="http://schemas.microsoft.com/office/drawing/2014/main" id="{7FF58A79-E0CA-F23B-451B-BD1D5BFEA0A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1" name="Straight Connector 250">
            <a:extLst>
              <a:ext uri="{FF2B5EF4-FFF2-40B4-BE49-F238E27FC236}">
                <a16:creationId xmlns:a16="http://schemas.microsoft.com/office/drawing/2014/main" id="{2AB9F34C-9A5F-A292-2B5F-D8C6903A06C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62" name="Straight Connector 251">
            <a:extLst>
              <a:ext uri="{FF2B5EF4-FFF2-40B4-BE49-F238E27FC236}">
                <a16:creationId xmlns:a16="http://schemas.microsoft.com/office/drawing/2014/main" id="{BFAB463F-EE86-2B4D-A387-6B5825835FC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0" y="0"/>
            <a:ext cx="403412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63" name="Text Box 31">
            <a:extLst>
              <a:ext uri="{FF2B5EF4-FFF2-40B4-BE49-F238E27FC236}">
                <a16:creationId xmlns:a16="http://schemas.microsoft.com/office/drawing/2014/main" id="{27AAA9E9-BEBA-AB33-194D-B153D17B6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3576" y="1589835"/>
            <a:ext cx="864592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St. Clair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International Border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333.4)</a:t>
            </a:r>
          </a:p>
        </p:txBody>
      </p:sp>
      <p:cxnSp>
        <p:nvCxnSpPr>
          <p:cNvPr id="3264" name="Straight Connector 252">
            <a:extLst>
              <a:ext uri="{FF2B5EF4-FFF2-40B4-BE49-F238E27FC236}">
                <a16:creationId xmlns:a16="http://schemas.microsoft.com/office/drawing/2014/main" id="{906A3686-4D58-8592-EF88-8570602006F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4471" y="0"/>
            <a:ext cx="0" cy="403412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65" name="Line 58">
            <a:extLst>
              <a:ext uri="{FF2B5EF4-FFF2-40B4-BE49-F238E27FC236}">
                <a16:creationId xmlns:a16="http://schemas.microsoft.com/office/drawing/2014/main" id="{0938FCDA-38C8-EE85-FEFC-89B8E65AFA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4677" y="1948424"/>
            <a:ext cx="179294" cy="5841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6" name="Text Box 28">
            <a:extLst>
              <a:ext uri="{FF2B5EF4-FFF2-40B4-BE49-F238E27FC236}">
                <a16:creationId xmlns:a16="http://schemas.microsoft.com/office/drawing/2014/main" id="{48BB9059-4CDD-BFD0-5D74-8C37EBE017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914" y="2606769"/>
            <a:ext cx="6097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Sheridan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194.2)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</a:t>
            </a:r>
          </a:p>
        </p:txBody>
      </p:sp>
      <p:sp>
        <p:nvSpPr>
          <p:cNvPr id="3267" name="Line 57">
            <a:extLst>
              <a:ext uri="{FF2B5EF4-FFF2-40B4-BE49-F238E27FC236}">
                <a16:creationId xmlns:a16="http://schemas.microsoft.com/office/drawing/2014/main" id="{CEB7480E-DF47-9BF6-490D-99A25FCF8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3985" y="2815478"/>
            <a:ext cx="511269" cy="3389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8" name="Line 175">
            <a:extLst>
              <a:ext uri="{FF2B5EF4-FFF2-40B4-BE49-F238E27FC236}">
                <a16:creationId xmlns:a16="http://schemas.microsoft.com/office/drawing/2014/main" id="{9C4BDF46-F92E-DB19-765F-76AA34BBC2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680" y="2585758"/>
            <a:ext cx="28015" cy="2269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69" name="Line 225">
            <a:extLst>
              <a:ext uri="{FF2B5EF4-FFF2-40B4-BE49-F238E27FC236}">
                <a16:creationId xmlns:a16="http://schemas.microsoft.com/office/drawing/2014/main" id="{8397F9A4-75BC-283E-BF72-FB0DB7AA4C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53313" y="2585758"/>
            <a:ext cx="43422" cy="2325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0" name="Text Box 192">
            <a:extLst>
              <a:ext uri="{FF2B5EF4-FFF2-40B4-BE49-F238E27FC236}">
                <a16:creationId xmlns:a16="http://schemas.microsoft.com/office/drawing/2014/main" id="{9FC418D3-38C7-5CF7-A0D9-99C08118F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828" y="2774835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</a:t>
            </a:r>
          </a:p>
        </p:txBody>
      </p:sp>
      <p:sp>
        <p:nvSpPr>
          <p:cNvPr id="3271" name="Text Box 208">
            <a:extLst>
              <a:ext uri="{FF2B5EF4-FFF2-40B4-BE49-F238E27FC236}">
                <a16:creationId xmlns:a16="http://schemas.microsoft.com/office/drawing/2014/main" id="{D6DCDF83-C4A3-DF0B-308B-E624BCFD4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828" y="2881290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3272" name="Line 225">
            <a:extLst>
              <a:ext uri="{FF2B5EF4-FFF2-40B4-BE49-F238E27FC236}">
                <a16:creationId xmlns:a16="http://schemas.microsoft.com/office/drawing/2014/main" id="{CD964644-111D-189B-3F9B-88E5AF0E9C6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96736" y="2602567"/>
            <a:ext cx="116261" cy="215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3" name="Oval 227">
            <a:extLst>
              <a:ext uri="{FF2B5EF4-FFF2-40B4-BE49-F238E27FC236}">
                <a16:creationId xmlns:a16="http://schemas.microsoft.com/office/drawing/2014/main" id="{E7B43093-FD0D-B6C0-E4E1-F0854E3BF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4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74" name="Text Box 228">
            <a:extLst>
              <a:ext uri="{FF2B5EF4-FFF2-40B4-BE49-F238E27FC236}">
                <a16:creationId xmlns:a16="http://schemas.microsoft.com/office/drawing/2014/main" id="{1070FC8C-AFD7-F30E-7CEB-EAFC764A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147" y="2774835"/>
            <a:ext cx="1947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J</a:t>
            </a:r>
          </a:p>
        </p:txBody>
      </p:sp>
      <p:sp>
        <p:nvSpPr>
          <p:cNvPr id="3275" name="Text Box 220">
            <a:extLst>
              <a:ext uri="{FF2B5EF4-FFF2-40B4-BE49-F238E27FC236}">
                <a16:creationId xmlns:a16="http://schemas.microsoft.com/office/drawing/2014/main" id="{C0EEF5C3-F5A0-4E80-C4B3-278365286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4897" y="5035644"/>
            <a:ext cx="9805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Greenfield South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336.2)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76" name="Line 225">
            <a:extLst>
              <a:ext uri="{FF2B5EF4-FFF2-40B4-BE49-F238E27FC236}">
                <a16:creationId xmlns:a16="http://schemas.microsoft.com/office/drawing/2014/main" id="{C68E677E-5FDC-86B6-C1B1-B23AD0A214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96736" y="2602567"/>
            <a:ext cx="116261" cy="215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77" name="Oval 227">
            <a:extLst>
              <a:ext uri="{FF2B5EF4-FFF2-40B4-BE49-F238E27FC236}">
                <a16:creationId xmlns:a16="http://schemas.microsoft.com/office/drawing/2014/main" id="{F21BE3CF-0B29-FFB1-1F31-C048A8D5A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3314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grpSp>
        <p:nvGrpSpPr>
          <p:cNvPr id="3278" name="Group 5">
            <a:extLst>
              <a:ext uri="{FF2B5EF4-FFF2-40B4-BE49-F238E27FC236}">
                <a16:creationId xmlns:a16="http://schemas.microsoft.com/office/drawing/2014/main" id="{481B934B-D484-C1E8-E684-2763402B4284}"/>
              </a:ext>
            </a:extLst>
          </p:cNvPr>
          <p:cNvGrpSpPr>
            <a:grpSpLocks/>
          </p:cNvGrpSpPr>
          <p:nvPr/>
        </p:nvGrpSpPr>
        <p:grpSpPr bwMode="auto">
          <a:xfrm>
            <a:off x="7701243" y="5046118"/>
            <a:ext cx="204507" cy="183542"/>
            <a:chOff x="8548685" y="5472880"/>
            <a:chExt cx="231775" cy="208015"/>
          </a:xfrm>
        </p:grpSpPr>
        <p:sp>
          <p:nvSpPr>
            <p:cNvPr id="3346" name="Text Box 223">
              <a:extLst>
                <a:ext uri="{FF2B5EF4-FFF2-40B4-BE49-F238E27FC236}">
                  <a16:creationId xmlns:a16="http://schemas.microsoft.com/office/drawing/2014/main" id="{F7EB005D-D958-C438-0C95-BA59A277B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48685" y="5472880"/>
              <a:ext cx="231775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I</a:t>
              </a:r>
            </a:p>
          </p:txBody>
        </p:sp>
        <p:sp>
          <p:nvSpPr>
            <p:cNvPr id="3347" name="Oval 222">
              <a:extLst>
                <a:ext uri="{FF2B5EF4-FFF2-40B4-BE49-F238E27FC236}">
                  <a16:creationId xmlns:a16="http://schemas.microsoft.com/office/drawing/2014/main" id="{3DE0B01F-D28E-2E63-4B41-128030E4B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02663" y="5516563"/>
              <a:ext cx="120650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279" name="Group 4">
            <a:extLst>
              <a:ext uri="{FF2B5EF4-FFF2-40B4-BE49-F238E27FC236}">
                <a16:creationId xmlns:a16="http://schemas.microsoft.com/office/drawing/2014/main" id="{967B3C28-DC91-A749-4309-AE2836263255}"/>
              </a:ext>
            </a:extLst>
          </p:cNvPr>
          <p:cNvGrpSpPr>
            <a:grpSpLocks/>
          </p:cNvGrpSpPr>
          <p:nvPr/>
        </p:nvGrpSpPr>
        <p:grpSpPr bwMode="auto">
          <a:xfrm>
            <a:off x="7697041" y="5383024"/>
            <a:ext cx="1088371" cy="373722"/>
            <a:chOff x="8547100" y="6221412"/>
            <a:chExt cx="1234283" cy="423553"/>
          </a:xfrm>
        </p:grpSpPr>
        <p:sp>
          <p:nvSpPr>
            <p:cNvPr id="3342" name="Text Box 220">
              <a:extLst>
                <a:ext uri="{FF2B5EF4-FFF2-40B4-BE49-F238E27FC236}">
                  <a16:creationId xmlns:a16="http://schemas.microsoft.com/office/drawing/2014/main" id="{2FA2B728-E1AD-B41F-27CD-36BDC370DF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70134" y="6221412"/>
              <a:ext cx="1111249" cy="423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Sombra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(M.P. 344.4)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Delivery/Receipt</a:t>
              </a:r>
            </a:p>
          </p:txBody>
        </p:sp>
        <p:grpSp>
          <p:nvGrpSpPr>
            <p:cNvPr id="3343" name="Group 3">
              <a:extLst>
                <a:ext uri="{FF2B5EF4-FFF2-40B4-BE49-F238E27FC236}">
                  <a16:creationId xmlns:a16="http://schemas.microsoft.com/office/drawing/2014/main" id="{5FFE75C7-E046-5929-640E-BD2946F905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47100" y="6224561"/>
              <a:ext cx="231775" cy="208014"/>
              <a:chOff x="8547100" y="6224561"/>
              <a:chExt cx="231775" cy="208014"/>
            </a:xfrm>
          </p:grpSpPr>
          <p:sp>
            <p:nvSpPr>
              <p:cNvPr id="3344" name="Oval 222">
                <a:extLst>
                  <a:ext uri="{FF2B5EF4-FFF2-40B4-BE49-F238E27FC236}">
                    <a16:creationId xmlns:a16="http://schemas.microsoft.com/office/drawing/2014/main" id="{8BC44EF3-5EE5-06F7-AED0-4603034CC4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05838" y="6268243"/>
                <a:ext cx="120650" cy="12065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5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294"/>
              </a:p>
            </p:txBody>
          </p:sp>
          <p:sp>
            <p:nvSpPr>
              <p:cNvPr id="3345" name="Text Box 223">
                <a:extLst>
                  <a:ext uri="{FF2B5EF4-FFF2-40B4-BE49-F238E27FC236}">
                    <a16:creationId xmlns:a16="http://schemas.microsoft.com/office/drawing/2014/main" id="{5C7197ED-588C-3700-50B3-107013BF25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47100" y="6224561"/>
                <a:ext cx="231775" cy="2080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87596" tIns="43798" rIns="87596" bIns="43798" anchor="ctr" anchorCtr="1">
                <a:spAutoFit/>
              </a:bodyPr>
              <a:lstStyle>
                <a:lvl1pPr defTabSz="992188">
                  <a:spcBef>
                    <a:spcPct val="20000"/>
                  </a:spcBef>
                  <a:buChar char="•"/>
                  <a:defRPr sz="35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992188">
                  <a:spcBef>
                    <a:spcPct val="20000"/>
                  </a:spcBef>
                  <a:buChar char="–"/>
                  <a:defRPr sz="3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992188">
                  <a:spcBef>
                    <a:spcPct val="20000"/>
                  </a:spcBef>
                  <a:buChar char="•"/>
                  <a:defRPr sz="2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992188">
                  <a:spcBef>
                    <a:spcPct val="20000"/>
                  </a:spcBef>
                  <a:buChar char="–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992188">
                  <a:spcBef>
                    <a:spcPct val="20000"/>
                  </a:spcBef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992188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618">
                    <a:latin typeface="Arial" panose="020B0604020202020204" pitchFamily="34" charset="0"/>
                  </a:rPr>
                  <a:t>J</a:t>
                </a:r>
              </a:p>
            </p:txBody>
          </p:sp>
        </p:grpSp>
      </p:grpSp>
      <p:sp>
        <p:nvSpPr>
          <p:cNvPr id="3280" name="Text Box 228">
            <a:extLst>
              <a:ext uri="{FF2B5EF4-FFF2-40B4-BE49-F238E27FC236}">
                <a16:creationId xmlns:a16="http://schemas.microsoft.com/office/drawing/2014/main" id="{E0F33261-3326-B6F3-6DA1-36E95EE4D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5688" y="2774835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I</a:t>
            </a:r>
          </a:p>
        </p:txBody>
      </p:sp>
      <p:sp>
        <p:nvSpPr>
          <p:cNvPr id="3281" name="Oval 227">
            <a:extLst>
              <a:ext uri="{FF2B5EF4-FFF2-40B4-BE49-F238E27FC236}">
                <a16:creationId xmlns:a16="http://schemas.microsoft.com/office/drawing/2014/main" id="{4D302D11-8794-7645-C38D-F22066AF8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571" y="2818280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82" name="Oval 207">
            <a:extLst>
              <a:ext uri="{FF2B5EF4-FFF2-40B4-BE49-F238E27FC236}">
                <a16:creationId xmlns:a16="http://schemas.microsoft.com/office/drawing/2014/main" id="{EABDBBDC-1B75-9D57-810D-5028A0E1C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652" y="2921934"/>
            <a:ext cx="103654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83" name="Oval 191">
            <a:extLst>
              <a:ext uri="{FF2B5EF4-FFF2-40B4-BE49-F238E27FC236}">
                <a16:creationId xmlns:a16="http://schemas.microsoft.com/office/drawing/2014/main" id="{2DD26ADB-8522-95C4-150F-2BC395898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8453" y="2814078"/>
            <a:ext cx="1008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cxnSp>
        <p:nvCxnSpPr>
          <p:cNvPr id="3284" name="Straight Connector 160">
            <a:extLst>
              <a:ext uri="{FF2B5EF4-FFF2-40B4-BE49-F238E27FC236}">
                <a16:creationId xmlns:a16="http://schemas.microsoft.com/office/drawing/2014/main" id="{AE0C69B4-D380-C0C4-D703-ABB3033E61F4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6647891" y="1722905"/>
            <a:ext cx="1495985" cy="28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5" name="Straight Connector 157">
            <a:extLst>
              <a:ext uri="{FF2B5EF4-FFF2-40B4-BE49-F238E27FC236}">
                <a16:creationId xmlns:a16="http://schemas.microsoft.com/office/drawing/2014/main" id="{ED8559F9-E010-D36A-FF4D-C1FE2FED6E3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H="1" flipV="1">
            <a:off x="142875" y="2574551"/>
            <a:ext cx="3193676" cy="560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6" name="Straight Connector 159">
            <a:extLst>
              <a:ext uri="{FF2B5EF4-FFF2-40B4-BE49-F238E27FC236}">
                <a16:creationId xmlns:a16="http://schemas.microsoft.com/office/drawing/2014/main" id="{2BDB5240-06F6-E590-318A-687F32C5AD2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676931" y="1004328"/>
            <a:ext cx="0" cy="27636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87" name="Straight Connector 164">
            <a:extLst>
              <a:ext uri="{FF2B5EF4-FFF2-40B4-BE49-F238E27FC236}">
                <a16:creationId xmlns:a16="http://schemas.microsoft.com/office/drawing/2014/main" id="{F391E830-6F0A-B07C-B7C7-B0CF2A66B93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736912" y="1086971"/>
            <a:ext cx="194001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88" name="Text Box 47">
            <a:extLst>
              <a:ext uri="{FF2B5EF4-FFF2-40B4-BE49-F238E27FC236}">
                <a16:creationId xmlns:a16="http://schemas.microsoft.com/office/drawing/2014/main" id="{D3A7AB4F-5B05-AA44-8F50-D3A0DD363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512" y="895071"/>
            <a:ext cx="49269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Zone 1</a:t>
            </a:r>
          </a:p>
        </p:txBody>
      </p:sp>
      <p:cxnSp>
        <p:nvCxnSpPr>
          <p:cNvPr id="3289" name="Straight Connector 178">
            <a:extLst>
              <a:ext uri="{FF2B5EF4-FFF2-40B4-BE49-F238E27FC236}">
                <a16:creationId xmlns:a16="http://schemas.microsoft.com/office/drawing/2014/main" id="{BC59B585-E785-6645-9E54-1133435477FD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7401485" y="1086971"/>
            <a:ext cx="857250" cy="1401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90" name="Text Box 47">
            <a:extLst>
              <a:ext uri="{FF2B5EF4-FFF2-40B4-BE49-F238E27FC236}">
                <a16:creationId xmlns:a16="http://schemas.microsoft.com/office/drawing/2014/main" id="{EA426F0E-5F40-FB07-9815-4D2461FA7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7299" y="890868"/>
            <a:ext cx="49269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Zone 2</a:t>
            </a:r>
          </a:p>
        </p:txBody>
      </p:sp>
      <p:sp>
        <p:nvSpPr>
          <p:cNvPr id="3291" name="Text Box 47">
            <a:extLst>
              <a:ext uri="{FF2B5EF4-FFF2-40B4-BE49-F238E27FC236}">
                <a16:creationId xmlns:a16="http://schemas.microsoft.com/office/drawing/2014/main" id="{DFE56E82-34C2-73A0-46ED-0D308395C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16894" y="910478"/>
            <a:ext cx="778029" cy="197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06">
                <a:latin typeface="Arial" panose="020B0604020202020204" pitchFamily="34" charset="0"/>
              </a:rPr>
              <a:t>Vector Canada</a:t>
            </a:r>
          </a:p>
        </p:txBody>
      </p:sp>
      <p:sp>
        <p:nvSpPr>
          <p:cNvPr id="3292" name="Text Box 28">
            <a:extLst>
              <a:ext uri="{FF2B5EF4-FFF2-40B4-BE49-F238E27FC236}">
                <a16:creationId xmlns:a16="http://schemas.microsoft.com/office/drawing/2014/main" id="{15572A55-6E57-C2E5-71FC-85C8EF5A1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3263713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Marengo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193.9)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93" name="Line 36">
            <a:extLst>
              <a:ext uri="{FF2B5EF4-FFF2-40B4-BE49-F238E27FC236}">
                <a16:creationId xmlns:a16="http://schemas.microsoft.com/office/drawing/2014/main" id="{0FBE69D7-A063-D7F4-73A7-3E76ACD0AC2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55254" y="3193677"/>
            <a:ext cx="117662" cy="14567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94" name="Text Box 24">
            <a:extLst>
              <a:ext uri="{FF2B5EF4-FFF2-40B4-BE49-F238E27FC236}">
                <a16:creationId xmlns:a16="http://schemas.microsoft.com/office/drawing/2014/main" id="{325F3B60-6F7F-DDE5-938A-8F6EBC22B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06" y="5913905"/>
            <a:ext cx="1282975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Revised – December 11</a:t>
            </a:r>
            <a:r>
              <a:rPr lang="en-US" altLang="en-US" sz="618" baseline="30000">
                <a:latin typeface="Arial" panose="020B0604020202020204" pitchFamily="34" charset="0"/>
              </a:rPr>
              <a:t>th</a:t>
            </a:r>
            <a:r>
              <a:rPr lang="en-US" altLang="en-US" sz="618">
                <a:latin typeface="Arial" panose="020B0604020202020204" pitchFamily="34" charset="0"/>
              </a:rPr>
              <a:t>, 2023</a:t>
            </a:r>
          </a:p>
        </p:txBody>
      </p:sp>
      <p:sp>
        <p:nvSpPr>
          <p:cNvPr id="3295" name="Text Box 28">
            <a:extLst>
              <a:ext uri="{FF2B5EF4-FFF2-40B4-BE49-F238E27FC236}">
                <a16:creationId xmlns:a16="http://schemas.microsoft.com/office/drawing/2014/main" id="{B7BD96B8-C312-B1E1-8606-443AB55E6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0622" y="3854824"/>
            <a:ext cx="1116386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St. Joseph Energy Center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97.5)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296" name="Line 39">
            <a:extLst>
              <a:ext uri="{FF2B5EF4-FFF2-40B4-BE49-F238E27FC236}">
                <a16:creationId xmlns:a16="http://schemas.microsoft.com/office/drawing/2014/main" id="{1AACEEC7-A087-04A4-2894-1BFAC06D258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41912" y="3854824"/>
            <a:ext cx="291353" cy="1036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297" name="Rectangle 172">
            <a:extLst>
              <a:ext uri="{FF2B5EF4-FFF2-40B4-BE49-F238E27FC236}">
                <a16:creationId xmlns:a16="http://schemas.microsoft.com/office/drawing/2014/main" id="{05E4D5CC-66B6-5021-F391-571A4580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720" y="3861827"/>
            <a:ext cx="134471" cy="140074"/>
          </a:xfrm>
          <a:prstGeom prst="rect">
            <a:avLst/>
          </a:prstGeom>
          <a:solidFill>
            <a:schemeClr val="folHlink"/>
          </a:solidFill>
          <a:ln w="158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298" name="Text Box 27">
            <a:extLst>
              <a:ext uri="{FF2B5EF4-FFF2-40B4-BE49-F238E27FC236}">
                <a16:creationId xmlns:a16="http://schemas.microsoft.com/office/drawing/2014/main" id="{C8C4F2AD-5089-FFE3-2B79-9DF197319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8666" y="3039596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Rover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240.3)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Receipt</a:t>
            </a:r>
          </a:p>
        </p:txBody>
      </p:sp>
      <p:sp>
        <p:nvSpPr>
          <p:cNvPr id="3299" name="Line 55">
            <a:extLst>
              <a:ext uri="{FF2B5EF4-FFF2-40B4-BE49-F238E27FC236}">
                <a16:creationId xmlns:a16="http://schemas.microsoft.com/office/drawing/2014/main" id="{01DCD582-D681-8036-576C-0A3C5C8A05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32357" y="2909328"/>
            <a:ext cx="37819" cy="162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0" name="Text Box 26">
            <a:extLst>
              <a:ext uri="{FF2B5EF4-FFF2-40B4-BE49-F238E27FC236}">
                <a16:creationId xmlns:a16="http://schemas.microsoft.com/office/drawing/2014/main" id="{1CD7CC61-FC30-26CC-5027-806A11BD1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927" y="3697941"/>
            <a:ext cx="566433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Crete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29.6)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1" name="Line 36">
            <a:extLst>
              <a:ext uri="{FF2B5EF4-FFF2-40B4-BE49-F238E27FC236}">
                <a16:creationId xmlns:a16="http://schemas.microsoft.com/office/drawing/2014/main" id="{87BAA9E6-0262-C700-3E63-7EEB3F2F4AC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12857" y="4041122"/>
            <a:ext cx="39221" cy="2731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2" name="Text Box 28">
            <a:extLst>
              <a:ext uri="{FF2B5EF4-FFF2-40B4-BE49-F238E27FC236}">
                <a16:creationId xmlns:a16="http://schemas.microsoft.com/office/drawing/2014/main" id="{46AB01B2-1CE5-992C-CC27-A4EDB27AD6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2751" y="2930338"/>
            <a:ext cx="683452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MGU-Marshall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186.5)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3" name="Line 57">
            <a:extLst>
              <a:ext uri="{FF2B5EF4-FFF2-40B4-BE49-F238E27FC236}">
                <a16:creationId xmlns:a16="http://schemas.microsoft.com/office/drawing/2014/main" id="{5269898A-3966-7F17-84FB-EBA886C703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7019" y="3062007"/>
            <a:ext cx="305360" cy="14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4" name="Line 61">
            <a:extLst>
              <a:ext uri="{FF2B5EF4-FFF2-40B4-BE49-F238E27FC236}">
                <a16:creationId xmlns:a16="http://schemas.microsoft.com/office/drawing/2014/main" id="{803133FD-EB78-FBCB-3836-162F13338D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34181" y="3062007"/>
            <a:ext cx="72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5" name="Text Box 28">
            <a:extLst>
              <a:ext uri="{FF2B5EF4-FFF2-40B4-BE49-F238E27FC236}">
                <a16:creationId xmlns:a16="http://schemas.microsoft.com/office/drawing/2014/main" id="{1ED7D31B-FFBD-690A-2770-355D6DC77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791" y="3153056"/>
            <a:ext cx="609714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Cassopolis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124.8)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</a:t>
            </a:r>
          </a:p>
        </p:txBody>
      </p:sp>
      <p:sp>
        <p:nvSpPr>
          <p:cNvPr id="3306" name="Line 183">
            <a:extLst>
              <a:ext uri="{FF2B5EF4-FFF2-40B4-BE49-F238E27FC236}">
                <a16:creationId xmlns:a16="http://schemas.microsoft.com/office/drawing/2014/main" id="{B9601811-7737-649F-8EE6-5F965ABEF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23765" y="3602691"/>
            <a:ext cx="126066" cy="14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sp>
        <p:nvSpPr>
          <p:cNvPr id="3307" name="Text Box 189">
            <a:extLst>
              <a:ext uri="{FF2B5EF4-FFF2-40B4-BE49-F238E27FC236}">
                <a16:creationId xmlns:a16="http://schemas.microsoft.com/office/drawing/2014/main" id="{0F9E364E-5BDC-1526-282D-264B5D442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8379" y="2131897"/>
            <a:ext cx="194702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E</a:t>
            </a:r>
          </a:p>
        </p:txBody>
      </p:sp>
      <p:sp>
        <p:nvSpPr>
          <p:cNvPr id="3308" name="Text Box 189">
            <a:extLst>
              <a:ext uri="{FF2B5EF4-FFF2-40B4-BE49-F238E27FC236}">
                <a16:creationId xmlns:a16="http://schemas.microsoft.com/office/drawing/2014/main" id="{DCD6E983-F7EB-116C-81C9-24E5A5C97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1181" y="2245357"/>
            <a:ext cx="196103" cy="183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 anchor="ctr" anchorCtr="1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F</a:t>
            </a:r>
          </a:p>
        </p:txBody>
      </p:sp>
      <p:sp>
        <p:nvSpPr>
          <p:cNvPr id="3309" name="Oval 227">
            <a:extLst>
              <a:ext uri="{FF2B5EF4-FFF2-40B4-BE49-F238E27FC236}">
                <a16:creationId xmlns:a16="http://schemas.microsoft.com/office/drawing/2014/main" id="{6A947F9F-BCB9-ED25-C4AF-C3B9F47B5D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3203" y="2172542"/>
            <a:ext cx="102253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310" name="Oval 227">
            <a:extLst>
              <a:ext uri="{FF2B5EF4-FFF2-40B4-BE49-F238E27FC236}">
                <a16:creationId xmlns:a16="http://schemas.microsoft.com/office/drawing/2014/main" id="{6C7D2E96-4051-8694-3A5D-268E39E15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404" y="2284600"/>
            <a:ext cx="102254" cy="1036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294"/>
          </a:p>
        </p:txBody>
      </p:sp>
      <p:sp>
        <p:nvSpPr>
          <p:cNvPr id="3311" name="Text Box 202">
            <a:extLst>
              <a:ext uri="{FF2B5EF4-FFF2-40B4-BE49-F238E27FC236}">
                <a16:creationId xmlns:a16="http://schemas.microsoft.com/office/drawing/2014/main" id="{CB6E649B-EC18-DA10-F20B-4B1E56A64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110" y="4332475"/>
            <a:ext cx="980515" cy="37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Belle River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330.1)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Delivery/Receipt</a:t>
            </a:r>
          </a:p>
        </p:txBody>
      </p:sp>
      <p:sp>
        <p:nvSpPr>
          <p:cNvPr id="3312" name="Text Box 202">
            <a:extLst>
              <a:ext uri="{FF2B5EF4-FFF2-40B4-BE49-F238E27FC236}">
                <a16:creationId xmlns:a16="http://schemas.microsoft.com/office/drawing/2014/main" id="{44817DFF-2215-AF88-FF0B-B47B70E1C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4309" y="5195328"/>
            <a:ext cx="991721" cy="563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DTE Gas -  Bluewater Energy Center (BWEC)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(M.P. 332.3)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618">
                <a:latin typeface="Arial" panose="020B0604020202020204" pitchFamily="34" charset="0"/>
              </a:rPr>
              <a:t>Delivery (sourced off-system from DTE Gas)</a:t>
            </a:r>
          </a:p>
        </p:txBody>
      </p:sp>
      <p:grpSp>
        <p:nvGrpSpPr>
          <p:cNvPr id="3313" name="Group 6">
            <a:extLst>
              <a:ext uri="{FF2B5EF4-FFF2-40B4-BE49-F238E27FC236}">
                <a16:creationId xmlns:a16="http://schemas.microsoft.com/office/drawing/2014/main" id="{C35E4264-C605-CD69-A056-82F187F62411}"/>
              </a:ext>
            </a:extLst>
          </p:cNvPr>
          <p:cNvGrpSpPr>
            <a:grpSpLocks/>
          </p:cNvGrpSpPr>
          <p:nvPr/>
        </p:nvGrpSpPr>
        <p:grpSpPr bwMode="auto">
          <a:xfrm>
            <a:off x="7709648" y="4696635"/>
            <a:ext cx="193301" cy="183542"/>
            <a:chOff x="8566148" y="5315717"/>
            <a:chExt cx="219075" cy="208016"/>
          </a:xfrm>
        </p:grpSpPr>
        <p:sp>
          <p:nvSpPr>
            <p:cNvPr id="3340" name="Text Box 196">
              <a:extLst>
                <a:ext uri="{FF2B5EF4-FFF2-40B4-BE49-F238E27FC236}">
                  <a16:creationId xmlns:a16="http://schemas.microsoft.com/office/drawing/2014/main" id="{8CD43650-6ED4-9583-3D35-6CE2D1838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66148" y="5315717"/>
              <a:ext cx="219075" cy="208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H</a:t>
              </a:r>
            </a:p>
          </p:txBody>
        </p:sp>
        <p:sp>
          <p:nvSpPr>
            <p:cNvPr id="3341" name="Oval 195">
              <a:extLst>
                <a:ext uri="{FF2B5EF4-FFF2-40B4-BE49-F238E27FC236}">
                  <a16:creationId xmlns:a16="http://schemas.microsoft.com/office/drawing/2014/main" id="{D008C4EB-9C0A-4888-630D-99D639D7D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17745" y="5364475"/>
              <a:ext cx="114300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4" name="Group 7">
            <a:extLst>
              <a:ext uri="{FF2B5EF4-FFF2-40B4-BE49-F238E27FC236}">
                <a16:creationId xmlns:a16="http://schemas.microsoft.com/office/drawing/2014/main" id="{20FED42D-3B17-D544-057B-43686018C249}"/>
              </a:ext>
            </a:extLst>
          </p:cNvPr>
          <p:cNvGrpSpPr>
            <a:grpSpLocks/>
          </p:cNvGrpSpPr>
          <p:nvPr/>
        </p:nvGrpSpPr>
        <p:grpSpPr bwMode="auto">
          <a:xfrm>
            <a:off x="7705445" y="4335244"/>
            <a:ext cx="194702" cy="183542"/>
            <a:chOff x="7704140" y="6140667"/>
            <a:chExt cx="220662" cy="208015"/>
          </a:xfrm>
        </p:grpSpPr>
        <p:sp>
          <p:nvSpPr>
            <p:cNvPr id="3338" name="Text Box 199">
              <a:extLst>
                <a:ext uri="{FF2B5EF4-FFF2-40B4-BE49-F238E27FC236}">
                  <a16:creationId xmlns:a16="http://schemas.microsoft.com/office/drawing/2014/main" id="{02745D99-B6BF-4C4C-D22C-305AF951D7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4140" y="6140667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G</a:t>
              </a:r>
            </a:p>
          </p:txBody>
        </p:sp>
        <p:sp>
          <p:nvSpPr>
            <p:cNvPr id="3339" name="Oval 198">
              <a:extLst>
                <a:ext uri="{FF2B5EF4-FFF2-40B4-BE49-F238E27FC236}">
                  <a16:creationId xmlns:a16="http://schemas.microsoft.com/office/drawing/2014/main" id="{5DE14B46-D442-708E-A98E-B631368E9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6128" y="6186489"/>
              <a:ext cx="115887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5" name="Group 10">
            <a:extLst>
              <a:ext uri="{FF2B5EF4-FFF2-40B4-BE49-F238E27FC236}">
                <a16:creationId xmlns:a16="http://schemas.microsoft.com/office/drawing/2014/main" id="{2AB3F1AA-A065-FA87-DAE0-F80874C53FB2}"/>
              </a:ext>
            </a:extLst>
          </p:cNvPr>
          <p:cNvGrpSpPr>
            <a:grpSpLocks/>
          </p:cNvGrpSpPr>
          <p:nvPr/>
        </p:nvGrpSpPr>
        <p:grpSpPr bwMode="auto">
          <a:xfrm>
            <a:off x="6576453" y="5195296"/>
            <a:ext cx="194702" cy="183542"/>
            <a:chOff x="7329684" y="5449309"/>
            <a:chExt cx="220663" cy="208016"/>
          </a:xfrm>
        </p:grpSpPr>
        <p:sp>
          <p:nvSpPr>
            <p:cNvPr id="3336" name="Text Box 189">
              <a:extLst>
                <a:ext uri="{FF2B5EF4-FFF2-40B4-BE49-F238E27FC236}">
                  <a16:creationId xmlns:a16="http://schemas.microsoft.com/office/drawing/2014/main" id="{90F8D4B8-4C8F-7C43-4A71-CC4CBA0B9B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9684" y="5449309"/>
              <a:ext cx="220663" cy="208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3337" name="Oval 227">
              <a:extLst>
                <a:ext uri="{FF2B5EF4-FFF2-40B4-BE49-F238E27FC236}">
                  <a16:creationId xmlns:a16="http://schemas.microsoft.com/office/drawing/2014/main" id="{ABBCFBA0-4547-E8AA-4456-21AB3E29F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1875" y="5495925"/>
              <a:ext cx="115888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6" name="Group 11">
            <a:extLst>
              <a:ext uri="{FF2B5EF4-FFF2-40B4-BE49-F238E27FC236}">
                <a16:creationId xmlns:a16="http://schemas.microsoft.com/office/drawing/2014/main" id="{EF22DE44-3187-EB9C-7CB2-0F6A169DE4A4}"/>
              </a:ext>
            </a:extLst>
          </p:cNvPr>
          <p:cNvGrpSpPr>
            <a:grpSpLocks/>
          </p:cNvGrpSpPr>
          <p:nvPr/>
        </p:nvGrpSpPr>
        <p:grpSpPr bwMode="auto">
          <a:xfrm>
            <a:off x="6573651" y="4723249"/>
            <a:ext cx="194702" cy="183542"/>
            <a:chOff x="7295752" y="4898304"/>
            <a:chExt cx="220662" cy="208015"/>
          </a:xfrm>
        </p:grpSpPr>
        <p:sp>
          <p:nvSpPr>
            <p:cNvPr id="3334" name="Text Box 189">
              <a:extLst>
                <a:ext uri="{FF2B5EF4-FFF2-40B4-BE49-F238E27FC236}">
                  <a16:creationId xmlns:a16="http://schemas.microsoft.com/office/drawing/2014/main" id="{F67D20C4-E152-24A9-5B45-3C03390783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95752" y="4898304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3335" name="Oval 227">
              <a:extLst>
                <a:ext uri="{FF2B5EF4-FFF2-40B4-BE49-F238E27FC236}">
                  <a16:creationId xmlns:a16="http://schemas.microsoft.com/office/drawing/2014/main" id="{E05DB26D-5CC1-6FD4-C88B-B0C335D60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46950" y="4945063"/>
              <a:ext cx="115888" cy="11747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7" name="Group 12">
            <a:extLst>
              <a:ext uri="{FF2B5EF4-FFF2-40B4-BE49-F238E27FC236}">
                <a16:creationId xmlns:a16="http://schemas.microsoft.com/office/drawing/2014/main" id="{9279B422-F8F2-533F-BA9C-6616B9BF4632}"/>
              </a:ext>
            </a:extLst>
          </p:cNvPr>
          <p:cNvGrpSpPr>
            <a:grpSpLocks/>
          </p:cNvGrpSpPr>
          <p:nvPr/>
        </p:nvGrpSpPr>
        <p:grpSpPr bwMode="auto">
          <a:xfrm>
            <a:off x="6572251" y="4337345"/>
            <a:ext cx="204507" cy="183542"/>
            <a:chOff x="6049963" y="6054457"/>
            <a:chExt cx="231775" cy="208015"/>
          </a:xfrm>
        </p:grpSpPr>
        <p:sp>
          <p:nvSpPr>
            <p:cNvPr id="3332" name="Text Box 205">
              <a:extLst>
                <a:ext uri="{FF2B5EF4-FFF2-40B4-BE49-F238E27FC236}">
                  <a16:creationId xmlns:a16="http://schemas.microsoft.com/office/drawing/2014/main" id="{145060AA-18BD-0E80-9E97-8795688A4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49963" y="6054457"/>
              <a:ext cx="231775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3333" name="Oval 204">
              <a:extLst>
                <a:ext uri="{FF2B5EF4-FFF2-40B4-BE49-F238E27FC236}">
                  <a16:creationId xmlns:a16="http://schemas.microsoft.com/office/drawing/2014/main" id="{517F2438-3EB4-D97F-81AA-07F8D53A4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0763" y="6100763"/>
              <a:ext cx="120650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8" name="Group 13">
            <a:extLst>
              <a:ext uri="{FF2B5EF4-FFF2-40B4-BE49-F238E27FC236}">
                <a16:creationId xmlns:a16="http://schemas.microsoft.com/office/drawing/2014/main" id="{32E07D15-5804-087D-4EB1-F4A2FFE34C47}"/>
              </a:ext>
            </a:extLst>
          </p:cNvPr>
          <p:cNvGrpSpPr>
            <a:grpSpLocks/>
          </p:cNvGrpSpPr>
          <p:nvPr/>
        </p:nvGrpSpPr>
        <p:grpSpPr bwMode="auto">
          <a:xfrm>
            <a:off x="5541309" y="5190394"/>
            <a:ext cx="194703" cy="183542"/>
            <a:chOff x="6029324" y="5397262"/>
            <a:chExt cx="220663" cy="208015"/>
          </a:xfrm>
        </p:grpSpPr>
        <p:sp>
          <p:nvSpPr>
            <p:cNvPr id="3330" name="Text Box 145">
              <a:extLst>
                <a:ext uri="{FF2B5EF4-FFF2-40B4-BE49-F238E27FC236}">
                  <a16:creationId xmlns:a16="http://schemas.microsoft.com/office/drawing/2014/main" id="{3C6A3EA4-AE90-9F16-4D91-A94A2972B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9324" y="5397262"/>
              <a:ext cx="220663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3331" name="Oval 144">
              <a:extLst>
                <a:ext uri="{FF2B5EF4-FFF2-40B4-BE49-F238E27FC236}">
                  <a16:creationId xmlns:a16="http://schemas.microsoft.com/office/drawing/2014/main" id="{BAF3F2D1-D366-F86F-483E-21B254A57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713" y="5443538"/>
              <a:ext cx="115887" cy="11906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19" name="Group 14">
            <a:extLst>
              <a:ext uri="{FF2B5EF4-FFF2-40B4-BE49-F238E27FC236}">
                <a16:creationId xmlns:a16="http://schemas.microsoft.com/office/drawing/2014/main" id="{4EFC8AFE-72B5-FD33-13CD-19DAFB2320A8}"/>
              </a:ext>
            </a:extLst>
          </p:cNvPr>
          <p:cNvGrpSpPr>
            <a:grpSpLocks/>
          </p:cNvGrpSpPr>
          <p:nvPr/>
        </p:nvGrpSpPr>
        <p:grpSpPr bwMode="auto">
          <a:xfrm>
            <a:off x="5538508" y="4723949"/>
            <a:ext cx="194703" cy="183542"/>
            <a:chOff x="6025356" y="5005248"/>
            <a:chExt cx="220662" cy="208015"/>
          </a:xfrm>
        </p:grpSpPr>
        <p:sp>
          <p:nvSpPr>
            <p:cNvPr id="3328" name="Text Box 142">
              <a:extLst>
                <a:ext uri="{FF2B5EF4-FFF2-40B4-BE49-F238E27FC236}">
                  <a16:creationId xmlns:a16="http://schemas.microsoft.com/office/drawing/2014/main" id="{7389C495-E53D-5545-9CEA-2DC9F7B03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5356" y="5005248"/>
              <a:ext cx="220662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3329" name="Oval 141">
              <a:extLst>
                <a:ext uri="{FF2B5EF4-FFF2-40B4-BE49-F238E27FC236}">
                  <a16:creationId xmlns:a16="http://schemas.microsoft.com/office/drawing/2014/main" id="{7453D6BB-3260-AA55-5FF7-CE91C059A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5363" y="5048250"/>
              <a:ext cx="115887" cy="1190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grpSp>
        <p:nvGrpSpPr>
          <p:cNvPr id="3320" name="Group 15">
            <a:extLst>
              <a:ext uri="{FF2B5EF4-FFF2-40B4-BE49-F238E27FC236}">
                <a16:creationId xmlns:a16="http://schemas.microsoft.com/office/drawing/2014/main" id="{B9A72D05-B8F5-FA2E-0208-9C7E990FB1A9}"/>
              </a:ext>
            </a:extLst>
          </p:cNvPr>
          <p:cNvGrpSpPr>
            <a:grpSpLocks/>
          </p:cNvGrpSpPr>
          <p:nvPr/>
        </p:nvGrpSpPr>
        <p:grpSpPr bwMode="auto">
          <a:xfrm>
            <a:off x="5538507" y="4337347"/>
            <a:ext cx="203107" cy="183542"/>
            <a:chOff x="6016431" y="4601343"/>
            <a:chExt cx="230187" cy="208015"/>
          </a:xfrm>
        </p:grpSpPr>
        <p:sp>
          <p:nvSpPr>
            <p:cNvPr id="3326" name="Text Box 137">
              <a:extLst>
                <a:ext uri="{FF2B5EF4-FFF2-40B4-BE49-F238E27FC236}">
                  <a16:creationId xmlns:a16="http://schemas.microsoft.com/office/drawing/2014/main" id="{A7D6975D-10CD-9FA8-CE41-89CD948D14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6431" y="4601343"/>
              <a:ext cx="230187" cy="208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87596" tIns="43798" rIns="87596" bIns="43798" anchor="ctr" anchorCtr="1">
              <a:spAutoFit/>
            </a:bodyPr>
            <a:lstStyle>
              <a:lvl1pPr defTabSz="992188"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992188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992188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992188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992188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992188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18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327" name="Oval 135">
              <a:extLst>
                <a:ext uri="{FF2B5EF4-FFF2-40B4-BE49-F238E27FC236}">
                  <a16:creationId xmlns:a16="http://schemas.microsoft.com/office/drawing/2014/main" id="{4BC38ABC-FC9C-B9FE-8531-1F1BD7D1E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600" y="4651375"/>
              <a:ext cx="120650" cy="11906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5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3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294"/>
            </a:p>
          </p:txBody>
        </p:sp>
      </p:grpSp>
      <p:sp>
        <p:nvSpPr>
          <p:cNvPr id="3321" name="Line 210">
            <a:extLst>
              <a:ext uri="{FF2B5EF4-FFF2-40B4-BE49-F238E27FC236}">
                <a16:creationId xmlns:a16="http://schemas.microsoft.com/office/drawing/2014/main" id="{74F08D33-A97A-4F9D-B7D8-B5E830FD4F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88027" y="2393857"/>
            <a:ext cx="7003" cy="1302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588"/>
          </a:p>
        </p:txBody>
      </p:sp>
      <p:cxnSp>
        <p:nvCxnSpPr>
          <p:cNvPr id="3322" name="Straight Connector 159">
            <a:extLst>
              <a:ext uri="{FF2B5EF4-FFF2-40B4-BE49-F238E27FC236}">
                <a16:creationId xmlns:a16="http://schemas.microsoft.com/office/drawing/2014/main" id="{51A9260C-8726-8102-5F1B-DA411E1B892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563721" y="1009931"/>
            <a:ext cx="0" cy="187138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23" name="Straight Connector 164">
            <a:extLst>
              <a:ext uri="{FF2B5EF4-FFF2-40B4-BE49-F238E27FC236}">
                <a16:creationId xmlns:a16="http://schemas.microsoft.com/office/drawing/2014/main" id="{150FFE8F-9739-8606-872D-132C2B546AF4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76931" y="1086971"/>
            <a:ext cx="188679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24" name="Straight Connector 164">
            <a:extLst>
              <a:ext uri="{FF2B5EF4-FFF2-40B4-BE49-F238E27FC236}">
                <a16:creationId xmlns:a16="http://schemas.microsoft.com/office/drawing/2014/main" id="{6AF0DF77-0098-9168-EE72-1ED6D0A5F8B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5566523" y="1086971"/>
            <a:ext cx="183076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 type="stealth" w="med" len="med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25" name="Text Box 47">
            <a:extLst>
              <a:ext uri="{FF2B5EF4-FFF2-40B4-BE49-F238E27FC236}">
                <a16:creationId xmlns:a16="http://schemas.microsoft.com/office/drawing/2014/main" id="{00291D59-3276-76BC-9D98-0C525B6D5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2725" y="890868"/>
            <a:ext cx="492695" cy="21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596" tIns="43798" rIns="87596" bIns="43798">
            <a:spAutoFit/>
          </a:bodyPr>
          <a:lstStyle>
            <a:lvl1pPr defTabSz="992188">
              <a:spcBef>
                <a:spcPct val="20000"/>
              </a:spcBef>
              <a:buChar char="•"/>
              <a:defRPr sz="3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92188">
              <a:spcBef>
                <a:spcPct val="20000"/>
              </a:spcBef>
              <a:buChar char="–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92188">
              <a:spcBef>
                <a:spcPct val="20000"/>
              </a:spcBef>
              <a:buChar char="•"/>
              <a:defRPr sz="2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92188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92188">
              <a:spcBef>
                <a:spcPct val="20000"/>
              </a:spcBef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921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794">
                <a:latin typeface="Arial" panose="020B0604020202020204" pitchFamily="34" charset="0"/>
              </a:rPr>
              <a:t>Zone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36409"/>
            <a:ext cx="6781800" cy="100659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Path Forward /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154" y="1575108"/>
            <a:ext cx="8077200" cy="45970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Obtain feedback on zonal rate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structure concept.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Work with interested Shippers towards settlement.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Share more defined zonal rate structure with interested parties.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Alternatively, Vector is willing to consider settling under the current rate structure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Vector’s goal is to reach settlement expeditiously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However, Vector is prepared to fully prosecute the Section 5 case and possibly initiate a Section 4 rate case.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16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984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00659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2057400"/>
            <a:ext cx="7302254" cy="29718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Any questions or comments?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Thank you for attending!!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17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301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Brian Schultz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Manager, Marketing &amp; Project Development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2025 Maintenance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95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Cleaning pig run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 cleaning tool on Athens to Milford Junction segment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Tentatively scheduled mid June (1 day impact to Firm)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Washington Unit 200 Early Overhaul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Engine change tentatively scheduled early April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5-day unit outage (no expected impact)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Ray Interconnect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FCV whisper trim cleaning completed in September and October 2024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Capacity currently capped at 120,000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/day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 other major outages planned at this time for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7928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Vector%20Logo%20Trademarked">
            <a:extLst>
              <a:ext uri="{FF2B5EF4-FFF2-40B4-BE49-F238E27FC236}">
                <a16:creationId xmlns:a16="http://schemas.microsoft.com/office/drawing/2014/main" id="{216D7CF3-92B5-4E42-AFF8-106A98F1E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6544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CFB4EAD-C013-45C5-4336-5193996C0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A3F716-433F-F81B-AB5E-2F125E28C880}"/>
              </a:ext>
            </a:extLst>
          </p:cNvPr>
          <p:cNvSpPr txBox="1"/>
          <p:nvPr/>
        </p:nvSpPr>
        <p:spPr>
          <a:xfrm>
            <a:off x="2829375" y="343894"/>
            <a:ext cx="348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Power Plant Deliveries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C14F749-566C-756E-19B2-993E02BBB4CE}"/>
              </a:ext>
            </a:extLst>
          </p:cNvPr>
          <p:cNvCxnSpPr>
            <a:cxnSpLocks/>
          </p:cNvCxnSpPr>
          <p:nvPr/>
        </p:nvCxnSpPr>
        <p:spPr>
          <a:xfrm>
            <a:off x="8001000" y="114300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5748141"/>
              </p:ext>
            </p:extLst>
          </p:nvPr>
        </p:nvGraphicFramePr>
        <p:xfrm>
          <a:off x="251618" y="1101997"/>
          <a:ext cx="8640764" cy="5619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1909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pPr algn="ctr"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Winter Peak Day 2024/25</a:t>
            </a:r>
            <a:b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21</a:t>
            </a:r>
            <a:r>
              <a:rPr lang="en-US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18F6E6-D87B-AFD1-C784-B364EAE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75ECC9D5-5A82-4189-7584-F4FDBDA24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2141" y="3852863"/>
            <a:ext cx="1008062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900" b="1" dirty="0">
              <a:solidFill>
                <a:srgbClr val="FFFFFF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E265FF3-8E64-F4E7-2A2C-5CD24BCC2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191" y="4151313"/>
            <a:ext cx="1531937" cy="20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endParaRPr lang="en-US" sz="900" b="1" dirty="0">
              <a:solidFill>
                <a:srgbClr val="FFFFFF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0BD58B-E341-09F2-E80A-57EE9E1F8861}"/>
              </a:ext>
            </a:extLst>
          </p:cNvPr>
          <p:cNvSpPr txBox="1"/>
          <p:nvPr/>
        </p:nvSpPr>
        <p:spPr>
          <a:xfrm>
            <a:off x="1023943" y="3106505"/>
            <a:ext cx="1197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APL/NBPL Rec – 309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0F04F3-3BFD-492B-CA8F-6E9857F69E72}"/>
              </a:ext>
            </a:extLst>
          </p:cNvPr>
          <p:cNvSpPr txBox="1"/>
          <p:nvPr/>
        </p:nvSpPr>
        <p:spPr>
          <a:xfrm>
            <a:off x="2438678" y="4555467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NIPSCO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6C7DA8-0EAF-AA2E-0F85-DF877697C18C}"/>
              </a:ext>
            </a:extLst>
          </p:cNvPr>
          <p:cNvSpPr txBox="1"/>
          <p:nvPr/>
        </p:nvSpPr>
        <p:spPr>
          <a:xfrm>
            <a:off x="6422116" y="1926141"/>
            <a:ext cx="1143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Michigan</a:t>
            </a:r>
            <a:r>
              <a:rPr lang="en-US" sz="1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Receipts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Wash 10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Bluewater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DTE Gas/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NEXUS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 – 1,511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EAD14E-A954-0D00-9145-377202A34698}"/>
              </a:ext>
            </a:extLst>
          </p:cNvPr>
          <p:cNvSpPr txBox="1"/>
          <p:nvPr/>
        </p:nvSpPr>
        <p:spPr>
          <a:xfrm>
            <a:off x="3235424" y="4590496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SJEC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409FF35-9D81-3EF1-DC9E-18B32AC5AA5A}"/>
              </a:ext>
            </a:extLst>
          </p:cNvPr>
          <p:cNvSpPr txBox="1"/>
          <p:nvPr/>
        </p:nvSpPr>
        <p:spPr>
          <a:xfrm>
            <a:off x="6809798" y="4567948"/>
            <a:ext cx="1219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CECO-Ray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BWEC 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B8D1285-7CCF-C941-E5CC-312FC5FF6B8C}"/>
              </a:ext>
            </a:extLst>
          </p:cNvPr>
          <p:cNvSpPr txBox="1"/>
          <p:nvPr/>
        </p:nvSpPr>
        <p:spPr>
          <a:xfrm>
            <a:off x="4882172" y="458218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Rover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632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5A9C1B7-D709-0AEC-CCFB-27D9A5E1F911}"/>
              </a:ext>
            </a:extLst>
          </p:cNvPr>
          <p:cNvCxnSpPr/>
          <p:nvPr/>
        </p:nvCxnSpPr>
        <p:spPr bwMode="auto">
          <a:xfrm flipH="1">
            <a:off x="1557344" y="4125610"/>
            <a:ext cx="282759" cy="44334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415E8E6-793B-BE81-24B0-D13E7CA94D7A}"/>
              </a:ext>
            </a:extLst>
          </p:cNvPr>
          <p:cNvCxnSpPr/>
          <p:nvPr/>
        </p:nvCxnSpPr>
        <p:spPr bwMode="auto">
          <a:xfrm flipH="1">
            <a:off x="2965749" y="4133519"/>
            <a:ext cx="1" cy="4577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6AD4201-A76A-8E7F-D081-3B36724EE69A}"/>
              </a:ext>
            </a:extLst>
          </p:cNvPr>
          <p:cNvCxnSpPr/>
          <p:nvPr/>
        </p:nvCxnSpPr>
        <p:spPr bwMode="auto">
          <a:xfrm>
            <a:off x="3768824" y="4127707"/>
            <a:ext cx="0" cy="4412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2CD2F35-923B-37A7-472D-8029692FE68B}"/>
              </a:ext>
            </a:extLst>
          </p:cNvPr>
          <p:cNvCxnSpPr/>
          <p:nvPr/>
        </p:nvCxnSpPr>
        <p:spPr bwMode="auto">
          <a:xfrm>
            <a:off x="1557344" y="3629725"/>
            <a:ext cx="250642" cy="345371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2C4B58-AF96-5B05-DF99-DA4951E2391A}"/>
              </a:ext>
            </a:extLst>
          </p:cNvPr>
          <p:cNvCxnSpPr>
            <a:cxnSpLocks/>
          </p:cNvCxnSpPr>
          <p:nvPr/>
        </p:nvCxnSpPr>
        <p:spPr bwMode="auto">
          <a:xfrm flipV="1">
            <a:off x="1807986" y="4038600"/>
            <a:ext cx="336917" cy="464"/>
          </a:xfrm>
          <a:prstGeom prst="line">
            <a:avLst/>
          </a:prstGeom>
          <a:noFill/>
          <a:ln w="79375" cap="flat" cmpd="sng" algn="ctr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8C429A4-6197-B9E2-B119-1C4A1B26D563}"/>
              </a:ext>
            </a:extLst>
          </p:cNvPr>
          <p:cNvCxnSpPr>
            <a:cxnSpLocks/>
          </p:cNvCxnSpPr>
          <p:nvPr/>
        </p:nvCxnSpPr>
        <p:spPr bwMode="auto">
          <a:xfrm>
            <a:off x="2058690" y="4038600"/>
            <a:ext cx="6053534" cy="19050"/>
          </a:xfrm>
          <a:prstGeom prst="line">
            <a:avLst/>
          </a:prstGeom>
          <a:noFill/>
          <a:ln w="793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8F065A-07D8-3562-ACBF-C8E20DB8E928}"/>
              </a:ext>
            </a:extLst>
          </p:cNvPr>
          <p:cNvCxnSpPr/>
          <p:nvPr/>
        </p:nvCxnSpPr>
        <p:spPr bwMode="auto">
          <a:xfrm>
            <a:off x="5421503" y="4113199"/>
            <a:ext cx="1" cy="51130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med" len="lg"/>
            <a:tailEnd type="none" w="med" len="lg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75BC0DC-3C98-93B8-72DA-895FE0F637E6}"/>
              </a:ext>
            </a:extLst>
          </p:cNvPr>
          <p:cNvCxnSpPr>
            <a:cxnSpLocks/>
          </p:cNvCxnSpPr>
          <p:nvPr/>
        </p:nvCxnSpPr>
        <p:spPr bwMode="auto">
          <a:xfrm>
            <a:off x="6883005" y="3526579"/>
            <a:ext cx="0" cy="44851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15D4EB5-DF3B-2F76-311D-352EB061458C}"/>
              </a:ext>
            </a:extLst>
          </p:cNvPr>
          <p:cNvCxnSpPr/>
          <p:nvPr/>
        </p:nvCxnSpPr>
        <p:spPr bwMode="auto">
          <a:xfrm>
            <a:off x="7439440" y="4113199"/>
            <a:ext cx="1" cy="47729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AF220C56-C3AA-1092-5BA9-59CA1467A840}"/>
              </a:ext>
            </a:extLst>
          </p:cNvPr>
          <p:cNvCxnSpPr/>
          <p:nvPr/>
        </p:nvCxnSpPr>
        <p:spPr bwMode="auto">
          <a:xfrm>
            <a:off x="2273492" y="3897401"/>
            <a:ext cx="5333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med" len="lg"/>
            <a:tailEnd type="none" w="med" len="lg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E74B32F-5670-17C4-2F23-7B2DF7D426FE}"/>
              </a:ext>
            </a:extLst>
          </p:cNvPr>
          <p:cNvCxnSpPr/>
          <p:nvPr/>
        </p:nvCxnSpPr>
        <p:spPr bwMode="auto">
          <a:xfrm>
            <a:off x="4432490" y="3897401"/>
            <a:ext cx="646905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65000"/>
              </a:schemeClr>
            </a:solidFill>
            <a:prstDash val="solid"/>
            <a:round/>
            <a:headEnd type="stealth" w="med" len="lg"/>
            <a:tailEnd type="none" w="med" len="lg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3143985-23C8-E524-46A7-7EC0E2ACC1DE}"/>
              </a:ext>
            </a:extLst>
          </p:cNvPr>
          <p:cNvSpPr txBox="1"/>
          <p:nvPr/>
        </p:nvSpPr>
        <p:spPr>
          <a:xfrm>
            <a:off x="990600" y="2133600"/>
            <a:ext cx="4430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send out 2,537 </a:t>
            </a:r>
            <a:r>
              <a:rPr lang="en-US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MDth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7CCB2E18-2BC1-494B-796C-4C98C9956DBC}"/>
              </a:ext>
            </a:extLst>
          </p:cNvPr>
          <p:cNvCxnSpPr/>
          <p:nvPr/>
        </p:nvCxnSpPr>
        <p:spPr bwMode="auto">
          <a:xfrm flipH="1">
            <a:off x="2232851" y="4119467"/>
            <a:ext cx="1" cy="45772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34ED0C0-4275-7FE5-9A4D-CBEC40DCF32E}"/>
              </a:ext>
            </a:extLst>
          </p:cNvPr>
          <p:cNvSpPr txBox="1"/>
          <p:nvPr/>
        </p:nvSpPr>
        <p:spPr>
          <a:xfrm>
            <a:off x="1715815" y="4567948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Peoples 30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AA35B96-A821-21CD-FC42-B133904074B4}"/>
              </a:ext>
            </a:extLst>
          </p:cNvPr>
          <p:cNvCxnSpPr/>
          <p:nvPr/>
        </p:nvCxnSpPr>
        <p:spPr bwMode="auto">
          <a:xfrm>
            <a:off x="4583303" y="4114220"/>
            <a:ext cx="0" cy="44124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E5EE6FC-1F05-5CA8-43E6-7D56C4059784}"/>
              </a:ext>
            </a:extLst>
          </p:cNvPr>
          <p:cNvSpPr txBox="1"/>
          <p:nvPr/>
        </p:nvSpPr>
        <p:spPr>
          <a:xfrm>
            <a:off x="4053492" y="4624503"/>
            <a:ext cx="106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Cass.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Marengo &amp; Jackson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8AF6157-2C21-9F5B-7995-0188DF8E49E0}"/>
              </a:ext>
            </a:extLst>
          </p:cNvPr>
          <p:cNvSpPr txBox="1"/>
          <p:nvPr/>
        </p:nvSpPr>
        <p:spPr>
          <a:xfrm>
            <a:off x="5603986" y="4555467"/>
            <a:ext cx="121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CECO-Hartland</a:t>
            </a:r>
          </a:p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84BE9FF-EF27-8AAF-61E5-76082C876A19}"/>
              </a:ext>
            </a:extLst>
          </p:cNvPr>
          <p:cNvCxnSpPr/>
          <p:nvPr/>
        </p:nvCxnSpPr>
        <p:spPr bwMode="auto">
          <a:xfrm>
            <a:off x="6107303" y="4127707"/>
            <a:ext cx="1" cy="47729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AE4C9AC-525A-F75C-ECBD-667D9849AC72}"/>
              </a:ext>
            </a:extLst>
          </p:cNvPr>
          <p:cNvCxnSpPr/>
          <p:nvPr/>
        </p:nvCxnSpPr>
        <p:spPr bwMode="auto">
          <a:xfrm>
            <a:off x="7010782" y="3876938"/>
            <a:ext cx="468121" cy="9726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65000"/>
              </a:schemeClr>
            </a:solidFill>
            <a:prstDash val="solid"/>
            <a:round/>
            <a:headEnd type="none" w="med" len="lg"/>
            <a:tailEnd type="stealth" w="med" len="lg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8A26402-1FAC-53F1-476E-F545693963F2}"/>
              </a:ext>
            </a:extLst>
          </p:cNvPr>
          <p:cNvCxnSpPr>
            <a:cxnSpLocks/>
          </p:cNvCxnSpPr>
          <p:nvPr/>
        </p:nvCxnSpPr>
        <p:spPr bwMode="auto">
          <a:xfrm>
            <a:off x="5575871" y="3886664"/>
            <a:ext cx="625024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65000"/>
              </a:schemeClr>
            </a:solidFill>
            <a:prstDash val="solid"/>
            <a:round/>
            <a:headEnd type="none" w="med" len="lg"/>
            <a:tailEnd type="stealth" w="med" len="lg"/>
          </a:ln>
          <a:effectLst/>
        </p:spPr>
      </p:cxnSp>
      <p:sp>
        <p:nvSpPr>
          <p:cNvPr id="4" name="TextBox 1">
            <a:extLst>
              <a:ext uri="{FF2B5EF4-FFF2-40B4-BE49-F238E27FC236}">
                <a16:creationId xmlns:a16="http://schemas.microsoft.com/office/drawing/2014/main" id="{19573502-4200-97AF-7EDF-228FE33A6293}"/>
              </a:ext>
            </a:extLst>
          </p:cNvPr>
          <p:cNvSpPr txBox="1"/>
          <p:nvPr/>
        </p:nvSpPr>
        <p:spPr>
          <a:xfrm>
            <a:off x="7842222" y="3349191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St. Clair</a:t>
            </a:r>
          </a:p>
          <a:p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1,556</a:t>
            </a:r>
          </a:p>
        </p:txBody>
      </p:sp>
      <p:sp>
        <p:nvSpPr>
          <p:cNvPr id="5" name="TextBox 14">
            <a:extLst>
              <a:ext uri="{FF2B5EF4-FFF2-40B4-BE49-F238E27FC236}">
                <a16:creationId xmlns:a16="http://schemas.microsoft.com/office/drawing/2014/main" id="{2004A64D-FE7C-2EC4-6052-00FBE9007E0E}"/>
              </a:ext>
            </a:extLst>
          </p:cNvPr>
          <p:cNvSpPr txBox="1"/>
          <p:nvPr/>
        </p:nvSpPr>
        <p:spPr>
          <a:xfrm>
            <a:off x="681045" y="4488073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Guardian 358</a:t>
            </a:r>
          </a:p>
        </p:txBody>
      </p:sp>
    </p:spTree>
    <p:extLst>
      <p:ext uri="{BB962C8B-B14F-4D97-AF65-F5344CB8AC3E}">
        <p14:creationId xmlns:p14="http://schemas.microsoft.com/office/powerpoint/2010/main" val="299390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Past Peak Day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Volume by Year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18F6E6-D87B-AFD1-C784-B364EAEB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29BFB9-8129-F04B-3136-6A871AC902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38474" y="1752600"/>
            <a:ext cx="3267051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491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2024/25 Winter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96692"/>
            <a:ext cx="8077200" cy="495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High receipts from Michigan storage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Averaging ~650,000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Dth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/d from Wash10 for month of January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Changing weather patterns present operational challenges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Michigan storage to Dawn path showing day to day value with IT capacity available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28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52500"/>
            <a:ext cx="80772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2174875" algn="l"/>
              </a:tabLst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Pete Cianci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President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819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136409"/>
            <a:ext cx="6781800" cy="11430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Rate Case Update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What has Happened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77200" cy="47494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FERC initiated a Section 5 Rate Case on 9/19/24.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Vector has received 3 sets of data requests from FERC Trial Staff to date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168 Questions with subparts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Still working on responses to the last set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Vector filed the required Cost &amp; Revenue Study on 12/03/24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Vector received a limited time settlement offer from FERC Trial Staff on 12/10/24</a:t>
            </a:r>
          </a:p>
          <a:p>
            <a:pPr>
              <a:spcBef>
                <a:spcPts val="0"/>
              </a:spcBef>
              <a:spcAft>
                <a:spcPts val="1200"/>
              </a:spcAft>
              <a:tabLst>
                <a:tab pos="2174875" algn="l"/>
              </a:tabLst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Vector filed a petition for review in Sixth Circuit Court of Appeals, challenging FERC’s initiation of the proceeding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83F31-F2E3-A889-AC24-6AA3947D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A5E63-C8CA-47FC-901E-E8C0F98CD3FB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1" descr="Vector%20Logo%20Trademarked">
            <a:extLst>
              <a:ext uri="{FF2B5EF4-FFF2-40B4-BE49-F238E27FC236}">
                <a16:creationId xmlns:a16="http://schemas.microsoft.com/office/drawing/2014/main" id="{7A29B99E-6714-4888-82A4-288815EE0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6409"/>
            <a:ext cx="990600" cy="71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18791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roperties xmlns="http://www.imanage.com/work/xmlschema">
  <documentid>VanDoc!1378509.1</documentid>
  <senderid>MMD</senderid>
  <senderemail>MMD@VNF.COM</senderemail>
  <lastmodified>2025-01-21T13:57:59.0000000-05:00</lastmodified>
  <database>VanDoc</database>
</properties>
</file>

<file path=customXml/itemProps1.xml><?xml version="1.0" encoding="utf-8"?>
<ds:datastoreItem xmlns:ds="http://schemas.openxmlformats.org/officeDocument/2006/customXml" ds:itemID="{5FD4907E-2530-4733-9317-CD731C4AE4E3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23786</TotalTime>
  <Words>1655</Words>
  <Application>Microsoft Office PowerPoint</Application>
  <PresentationFormat>On-screen Show (4:3)</PresentationFormat>
  <Paragraphs>420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Blank Presentation</vt:lpstr>
      <vt:lpstr>PowerPoint Presentation</vt:lpstr>
      <vt:lpstr>PowerPoint Presentation</vt:lpstr>
      <vt:lpstr>2025 Maintenance</vt:lpstr>
      <vt:lpstr>PowerPoint Presentation</vt:lpstr>
      <vt:lpstr>Winter Peak Day 2024/25 December 21st, 2024</vt:lpstr>
      <vt:lpstr>Past Peak Day  Volume by Year</vt:lpstr>
      <vt:lpstr>2024/25 Winter Trends</vt:lpstr>
      <vt:lpstr>PowerPoint Presentation</vt:lpstr>
      <vt:lpstr>Rate Case Update What has Happened</vt:lpstr>
      <vt:lpstr>Rate Case Update Upcoming Events</vt:lpstr>
      <vt:lpstr>Rate Case Update Vector’s Perspective</vt:lpstr>
      <vt:lpstr>Rate Case Update Intro to new rate development</vt:lpstr>
      <vt:lpstr>Rate Case Update Rate Structure</vt:lpstr>
      <vt:lpstr>PowerPoint Presentation</vt:lpstr>
      <vt:lpstr>PowerPoint Presentation</vt:lpstr>
      <vt:lpstr>Rate Case Update Path Forward / Next Steps</vt:lpstr>
      <vt:lpstr>Rate Case Update Closing</vt:lpstr>
    </vt:vector>
  </TitlesOfParts>
  <Company>Enbridge Enbridge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malinowm</dc:creator>
  <cp:lastModifiedBy>Pete Cianci</cp:lastModifiedBy>
  <cp:revision>454</cp:revision>
  <cp:lastPrinted>2023-10-09T13:03:45Z</cp:lastPrinted>
  <dcterms:created xsi:type="dcterms:W3CDTF">2011-11-11T16:55:25Z</dcterms:created>
  <dcterms:modified xsi:type="dcterms:W3CDTF">2025-01-21T19:53:06Z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1a6f161-e42b-4c47-8f69-f6a81e023e2d_Enabled">
    <vt:lpwstr>true</vt:lpwstr>
  </property>
  <property fmtid="{D5CDD505-2E9C-101B-9397-08002B2CF9AE}" pid="3" name="MSIP_Label_b1a6f161-e42b-4c47-8f69-f6a81e023e2d_SetDate">
    <vt:lpwstr>2022-09-21T19:08:31Z</vt:lpwstr>
  </property>
  <property fmtid="{D5CDD505-2E9C-101B-9397-08002B2CF9AE}" pid="4" name="MSIP_Label_b1a6f161-e42b-4c47-8f69-f6a81e023e2d_Method">
    <vt:lpwstr>Standard</vt:lpwstr>
  </property>
  <property fmtid="{D5CDD505-2E9C-101B-9397-08002B2CF9AE}" pid="5" name="MSIP_Label_b1a6f161-e42b-4c47-8f69-f6a81e023e2d_Name">
    <vt:lpwstr>b1a6f161-e42b-4c47-8f69-f6a81e023e2d</vt:lpwstr>
  </property>
  <property fmtid="{D5CDD505-2E9C-101B-9397-08002B2CF9AE}" pid="6" name="MSIP_Label_b1a6f161-e42b-4c47-8f69-f6a81e023e2d_SiteId">
    <vt:lpwstr>271df5c2-953a-497b-93ad-7adf7a4b3cd7</vt:lpwstr>
  </property>
  <property fmtid="{D5CDD505-2E9C-101B-9397-08002B2CF9AE}" pid="7" name="MSIP_Label_b1a6f161-e42b-4c47-8f69-f6a81e023e2d_ContentBits">
    <vt:lpwstr>0</vt:lpwstr>
  </property>
  <property fmtid="{D5CDD505-2E9C-101B-9397-08002B2CF9AE}" pid="8" name="_NewReviewCycle">
    <vt:lpwstr/>
  </property>
  <property fmtid="{D5CDD505-2E9C-101B-9397-08002B2CF9AE}" pid="9" name="_AdHocReviewCycleID">
    <vt:i4>406766718</vt:i4>
  </property>
  <property fmtid="{D5CDD505-2E9C-101B-9397-08002B2CF9AE}" pid="10" name="_EmailSubject">
    <vt:lpwstr>Vector Customer Meeting Slide Deck</vt:lpwstr>
  </property>
  <property fmtid="{D5CDD505-2E9C-101B-9397-08002B2CF9AE}" pid="11" name="_AuthorEmail">
    <vt:lpwstr>dennis.scheibe@vector-pipeline.com</vt:lpwstr>
  </property>
  <property fmtid="{D5CDD505-2E9C-101B-9397-08002B2CF9AE}" pid="12" name="_AuthorEmailDisplayName">
    <vt:lpwstr>Dennis Scheibe</vt:lpwstr>
  </property>
</Properties>
</file>